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2"/>
  </p:notesMasterIdLst>
  <p:handoutMasterIdLst>
    <p:handoutMasterId r:id="rId73"/>
  </p:handoutMasterIdLst>
  <p:sldIdLst>
    <p:sldId id="563" r:id="rId2"/>
    <p:sldId id="723" r:id="rId3"/>
    <p:sldId id="792" r:id="rId4"/>
    <p:sldId id="793" r:id="rId5"/>
    <p:sldId id="794" r:id="rId6"/>
    <p:sldId id="795" r:id="rId7"/>
    <p:sldId id="797" r:id="rId8"/>
    <p:sldId id="799" r:id="rId9"/>
    <p:sldId id="800" r:id="rId10"/>
    <p:sldId id="801" r:id="rId11"/>
    <p:sldId id="802" r:id="rId12"/>
    <p:sldId id="803" r:id="rId13"/>
    <p:sldId id="804" r:id="rId14"/>
    <p:sldId id="806" r:id="rId15"/>
    <p:sldId id="809" r:id="rId16"/>
    <p:sldId id="810" r:id="rId17"/>
    <p:sldId id="811" r:id="rId18"/>
    <p:sldId id="813" r:id="rId19"/>
    <p:sldId id="814" r:id="rId20"/>
    <p:sldId id="816" r:id="rId21"/>
    <p:sldId id="817" r:id="rId22"/>
    <p:sldId id="819" r:id="rId23"/>
    <p:sldId id="820" r:id="rId24"/>
    <p:sldId id="821" r:id="rId25"/>
    <p:sldId id="822" r:id="rId26"/>
    <p:sldId id="823" r:id="rId27"/>
    <p:sldId id="824" r:id="rId28"/>
    <p:sldId id="825" r:id="rId29"/>
    <p:sldId id="826" r:id="rId30"/>
    <p:sldId id="827" r:id="rId31"/>
    <p:sldId id="828" r:id="rId32"/>
    <p:sldId id="829" r:id="rId33"/>
    <p:sldId id="830" r:id="rId34"/>
    <p:sldId id="836" r:id="rId35"/>
    <p:sldId id="837" r:id="rId36"/>
    <p:sldId id="838" r:id="rId37"/>
    <p:sldId id="839" r:id="rId38"/>
    <p:sldId id="840" r:id="rId39"/>
    <p:sldId id="842" r:id="rId40"/>
    <p:sldId id="870" r:id="rId41"/>
    <p:sldId id="871" r:id="rId42"/>
    <p:sldId id="872" r:id="rId43"/>
    <p:sldId id="873" r:id="rId44"/>
    <p:sldId id="875" r:id="rId45"/>
    <p:sldId id="846" r:id="rId46"/>
    <p:sldId id="847" r:id="rId47"/>
    <p:sldId id="848" r:id="rId48"/>
    <p:sldId id="849" r:id="rId49"/>
    <p:sldId id="850" r:id="rId50"/>
    <p:sldId id="851" r:id="rId51"/>
    <p:sldId id="852" r:id="rId52"/>
    <p:sldId id="853" r:id="rId53"/>
    <p:sldId id="854" r:id="rId54"/>
    <p:sldId id="855" r:id="rId55"/>
    <p:sldId id="856" r:id="rId56"/>
    <p:sldId id="857" r:id="rId57"/>
    <p:sldId id="858" r:id="rId58"/>
    <p:sldId id="859" r:id="rId59"/>
    <p:sldId id="860" r:id="rId60"/>
    <p:sldId id="861" r:id="rId61"/>
    <p:sldId id="862" r:id="rId62"/>
    <p:sldId id="863" r:id="rId63"/>
    <p:sldId id="864" r:id="rId64"/>
    <p:sldId id="865" r:id="rId65"/>
    <p:sldId id="866" r:id="rId66"/>
    <p:sldId id="867" r:id="rId67"/>
    <p:sldId id="868" r:id="rId68"/>
    <p:sldId id="869" r:id="rId69"/>
    <p:sldId id="874" r:id="rId70"/>
    <p:sldId id="876" r:id="rId7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2"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0066"/>
    <a:srgbClr val="D60093"/>
    <a:srgbClr val="CC0066"/>
    <a:srgbClr val="0000FF"/>
    <a:srgbClr val="0080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69" autoAdjust="0"/>
    <p:restoredTop sz="86775" autoAdjust="0"/>
  </p:normalViewPr>
  <p:slideViewPr>
    <p:cSldViewPr>
      <p:cViewPr varScale="1">
        <p:scale>
          <a:sx n="118" d="100"/>
          <a:sy n="118" d="100"/>
        </p:scale>
        <p:origin x="1312" y="200"/>
      </p:cViewPr>
      <p:guideLst>
        <p:guide orient="horz" pos="1632"/>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6/4/24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6/4/24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791905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618287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63907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94238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736794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3788911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440378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147027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813874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261770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78252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78177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06171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128596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900133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313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017755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579520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521085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4132426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960570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366082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3317058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207163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54929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167570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94879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672364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644770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445622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387007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277218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812567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0067353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603926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4173213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61638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639836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2321596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657450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730600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43071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065042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1251065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214174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888026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4277165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36320829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210443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121943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9066502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938599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31771219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8982069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504039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6756713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2140489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5764770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3439293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1464693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6786492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882613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41502646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6980372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269345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52856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402114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77287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3525"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150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74E0B15C-66BF-4548-B9F7-ABFD8B692764}" type="datetime1">
              <a:rPr lang="en-US" smtClean="0"/>
              <a:t>6/4/24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7E39B9-8394-4A3F-AE29-D25E40635A66}" type="datetime1">
              <a:rPr lang="en-US" smtClean="0"/>
              <a:t>6/4/24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8" name="Rectangle 7"/>
          <p:cNvSpPr/>
          <p:nvPr/>
        </p:nvSpPr>
        <p:spPr bwMode="ltGray">
          <a:xfrm>
            <a:off x="6647688"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Vertical Title 1"/>
          <p:cNvSpPr>
            <a:spLocks noGrp="1"/>
          </p:cNvSpPr>
          <p:nvPr>
            <p:ph type="title" orient="vert"/>
          </p:nvPr>
        </p:nvSpPr>
        <p:spPr>
          <a:xfrm>
            <a:off x="6781800" y="274642"/>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E89BE1B-109A-4A1E-A524-238B7EF05396}" type="datetime1">
              <a:rPr lang="en-US" smtClean="0"/>
              <a:t>6/4/24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31"/>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31"/>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8B8FAD7C-9E74-490A-9976-CEAC407DBF81}" type="datetime1">
              <a:rPr lang="en-US" smtClean="0"/>
              <a:t>6/4/24</a:t>
            </a:fld>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8667AA6D-B4FD-46B1-B3E9-B042C52C85A2}" type="datetime1">
              <a:rPr lang="en-US" smtClean="0"/>
              <a:t>6/4/24</a:t>
            </a:fld>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649A1004-7A34-4C69-A29F-7848CCE72792}" type="datetime1">
              <a:rPr lang="en-US" smtClean="0"/>
              <a:t>6/4/24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3000" b="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27D1924C-0E5F-41F9-9EF2-A30D8DD943B5}" type="datetime1">
              <a:rPr lang="en-US" smtClean="0"/>
              <a:t>6/4/24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D3F3B2-6969-4711-938A-F55A29B51480}" type="datetime1">
              <a:rPr lang="en-US" smtClean="0"/>
              <a:t>6/4/24</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2"/>
            <a:ext cx="4040188"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6" y="1295402"/>
            <a:ext cx="4041775"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6" y="2023338"/>
            <a:ext cx="4041775"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538DACF-DAC8-4C22-99F4-5AC8B8C6B7F9}" type="datetime1">
              <a:rPr lang="en-US" smtClean="0"/>
              <a:t>6/4/24</a:t>
            </a:fld>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0F84880-51F2-491D-B30A-1FC47B871D77}" type="datetime1">
              <a:rPr lang="en-US" smtClean="0"/>
              <a:t>6/4/24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C6C30-2214-40E2-AEE5-9AE66D1057D0}" type="datetime1">
              <a:rPr lang="en-US" smtClean="0"/>
              <a:t>6/4/24</a:t>
            </a:fld>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1500" b="0"/>
            </a:lvl1pPr>
            <a:extLst/>
          </a:lstStyle>
          <a:p>
            <a:r>
              <a:rPr kumimoji="0" lang="en-US"/>
              <a:t>Click to edit Master title style</a:t>
            </a:r>
          </a:p>
        </p:txBody>
      </p:sp>
      <p:sp>
        <p:nvSpPr>
          <p:cNvPr id="3" name="Content Placeholder 2"/>
          <p:cNvSpPr>
            <a:spLocks noGrp="1"/>
          </p:cNvSpPr>
          <p:nvPr>
            <p:ph idx="1"/>
          </p:nvPr>
        </p:nvSpPr>
        <p:spPr>
          <a:xfrm>
            <a:off x="3019378" y="1743134"/>
            <a:ext cx="5920641" cy="455888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C6C5491-B905-4984-8643-1B7C9312C1C7}" type="datetime1">
              <a:rPr lang="en-US" smtClean="0"/>
              <a:t>6/4/24</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3" y="155448"/>
            <a:ext cx="2525150" cy="978408"/>
          </a:xfrm>
        </p:spPr>
        <p:txBody>
          <a:bodyPr lIns="73152" bIns="0" anchor="b">
            <a:sp3d prstMaterial="matte"/>
          </a:bodyPr>
          <a:lstStyle>
            <a:lvl1pPr algn="l">
              <a:defRPr sz="1500" b="0"/>
            </a:lvl1pPr>
            <a:extLst/>
          </a:lstStyle>
          <a:p>
            <a:r>
              <a:rPr kumimoji="0" lang="en-US"/>
              <a:t>Click to edit Master title style</a:t>
            </a:r>
          </a:p>
        </p:txBody>
      </p:sp>
      <p:sp>
        <p:nvSpPr>
          <p:cNvPr id="3" name="Picture Placeholder 2"/>
          <p:cNvSpPr>
            <a:spLocks noGrp="1"/>
          </p:cNvSpPr>
          <p:nvPr>
            <p:ph type="pic" idx="1"/>
          </p:nvPr>
        </p:nvSpPr>
        <p:spPr>
          <a:xfrm>
            <a:off x="2903806" y="1484808"/>
            <a:ext cx="6247397" cy="5373192"/>
          </a:xfrm>
          <a:solidFill>
            <a:schemeClr val="bg2">
              <a:shade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0D1BAC21-6A2B-4248-BF0F-2BED273A4141}" type="datetime1">
              <a:rPr lang="en-US" smtClean="0"/>
              <a:t>6/4/24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7" name="Rectangle 6"/>
          <p:cNvSpPr/>
          <p:nvPr/>
        </p:nvSpPr>
        <p:spPr bwMode="ltGray">
          <a:xfrm>
            <a:off x="1" y="3"/>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fld id="{C998EF77-6613-48F2-974F-C60E70302254}" type="datetime1">
              <a:rPr lang="en-US" smtClean="0"/>
              <a:t>6/4/24</a:t>
            </a:fld>
            <a:endParaRPr lang="en-US"/>
          </a:p>
        </p:txBody>
      </p:sp>
      <p:sp>
        <p:nvSpPr>
          <p:cNvPr id="5" name="Footer Placeholder 4"/>
          <p:cNvSpPr>
            <a:spLocks noGrp="1"/>
          </p:cNvSpPr>
          <p:nvPr>
            <p:ph type="ftr" sz="quarter" idx="3"/>
          </p:nvPr>
        </p:nvSpPr>
        <p:spPr>
          <a:xfrm>
            <a:off x="2640597" y="6583680"/>
            <a:ext cx="5507719" cy="274320"/>
          </a:xfrm>
          <a:prstGeom prst="rect">
            <a:avLst/>
          </a:prstGeom>
        </p:spPr>
        <p:txBody>
          <a:bodyPr vert="horz" lIns="45720"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7" y="6583680"/>
            <a:ext cx="733864" cy="274320"/>
          </a:xfrm>
          <a:prstGeom prst="rect">
            <a:avLst/>
          </a:prstGeom>
        </p:spPr>
        <p:txBody>
          <a:bodyPr vert="horz" bIns="0" rtlCol="0" anchor="b"/>
          <a:lstStyle>
            <a:lvl1pPr algn="r" eaLnBrk="1" latinLnBrk="0" hangingPunct="1">
              <a:defRPr kumimoji="0" sz="675">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3375" b="1" kern="1200">
          <a:solidFill>
            <a:schemeClr val="accent1">
              <a:satMod val="150000"/>
            </a:schemeClr>
          </a:solidFill>
          <a:effectLst/>
          <a:latin typeface="+mj-lt"/>
          <a:ea typeface="+mj-ea"/>
          <a:cs typeface="+mj-cs"/>
        </a:defRPr>
      </a:lvl1pPr>
      <a:extLst/>
    </p:titleStyle>
    <p:body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Calibri" pitchFamily="34" charset="0"/>
          <a:ea typeface="+mn-ea"/>
          <a:cs typeface="Calibri" pitchFamily="34" charset="0"/>
        </a:defRPr>
      </a:lvl1pPr>
      <a:lvl2pPr marL="548640" indent="-205740" algn="l" rtl="0" eaLnBrk="1" latinLnBrk="0" hangingPunct="1">
        <a:spcBef>
          <a:spcPct val="20000"/>
        </a:spcBef>
        <a:buClr>
          <a:schemeClr val="accent2"/>
        </a:buClr>
        <a:buSzPct val="100000"/>
        <a:buFont typeface="Wingdings" pitchFamily="2" charset="2"/>
        <a:buChar char="§"/>
        <a:defRPr kumimoji="0" sz="2100" kern="1200">
          <a:solidFill>
            <a:schemeClr val="tx1"/>
          </a:solidFill>
          <a:latin typeface="Calibri" pitchFamily="34" charset="0"/>
          <a:ea typeface="+mn-ea"/>
          <a:cs typeface="Calibri" pitchFamily="34" charset="0"/>
        </a:defRPr>
      </a:lvl2pPr>
      <a:lvl3pPr marL="747522" indent="-171450" algn="l" rtl="0" eaLnBrk="1" latinLnBrk="0" hangingPunct="1">
        <a:spcBef>
          <a:spcPct val="20000"/>
        </a:spcBef>
        <a:buClr>
          <a:schemeClr val="accent3"/>
        </a:buClr>
        <a:buSzPct val="100000"/>
        <a:buFont typeface="Wingdings" pitchFamily="2" charset="2"/>
        <a:buChar char="§"/>
        <a:defRPr kumimoji="0" sz="1800" kern="1200">
          <a:solidFill>
            <a:schemeClr val="tx1"/>
          </a:solidFill>
          <a:latin typeface="Calibri" pitchFamily="34" charset="0"/>
          <a:ea typeface="+mn-ea"/>
          <a:cs typeface="Calibri" pitchFamily="34" charset="0"/>
        </a:defRPr>
      </a:lvl3pPr>
      <a:lvl4pPr marL="912114" indent="-137160" algn="l" rtl="0" eaLnBrk="1" latinLnBrk="0" hangingPunct="1">
        <a:spcBef>
          <a:spcPct val="20000"/>
        </a:spcBef>
        <a:buClr>
          <a:schemeClr val="accent4"/>
        </a:buClr>
        <a:buSzPct val="100000"/>
        <a:buFont typeface="Wingdings" pitchFamily="2" charset="2"/>
        <a:buChar char="§"/>
        <a:defRPr kumimoji="0" sz="1500" kern="1200">
          <a:solidFill>
            <a:schemeClr val="tx1"/>
          </a:solidFill>
          <a:latin typeface="Calibri" pitchFamily="34" charset="0"/>
          <a:ea typeface="+mn-ea"/>
          <a:cs typeface="Calibri" pitchFamily="34" charset="0"/>
        </a:defRPr>
      </a:lvl4pPr>
      <a:lvl5pPr marL="1069848" indent="-137160" algn="l" rtl="0" eaLnBrk="1" latinLnBrk="0" hangingPunct="1">
        <a:spcBef>
          <a:spcPct val="20000"/>
        </a:spcBef>
        <a:buClr>
          <a:schemeClr val="accent5"/>
        </a:buClr>
        <a:buSzPct val="100000"/>
        <a:buFont typeface="Wingdings" pitchFamily="2" charset="2"/>
        <a:buChar char="§"/>
        <a:defRPr kumimoji="0" lang="en-US" sz="1500" kern="1200" smtClean="0">
          <a:solidFill>
            <a:schemeClr val="tx1"/>
          </a:solidFill>
          <a:latin typeface="Calibri" pitchFamily="34" charset="0"/>
          <a:ea typeface="+mn-ea"/>
          <a:cs typeface="Calibri" pitchFamily="34" charset="0"/>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db.stanford.edu/~backrub/pageranksub.p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dbpubs.stanford.edu:8090/pub/1999-3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50.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0" y="0"/>
            <a:ext cx="9254508" cy="6934200"/>
          </a:xfrm>
          <a:prstGeom prst="rect">
            <a:avLst/>
          </a:prstGeom>
        </p:spPr>
      </p:pic>
      <p:sp>
        <p:nvSpPr>
          <p:cNvPr id="6" name="文本框 5"/>
          <p:cNvSpPr txBox="1"/>
          <p:nvPr/>
        </p:nvSpPr>
        <p:spPr>
          <a:xfrm>
            <a:off x="1524000" y="5105400"/>
            <a:ext cx="5791200" cy="830997"/>
          </a:xfrm>
          <a:prstGeom prst="rect">
            <a:avLst/>
          </a:prstGeom>
          <a:noFill/>
        </p:spPr>
        <p:txBody>
          <a:bodyPr wrap="square" rtlCol="0">
            <a:spAutoFit/>
          </a:bodyPr>
          <a:lstStyle/>
          <a:p>
            <a:pPr algn="ctr"/>
            <a:r>
              <a:rPr lang="zh-CN" altLang="en-US" sz="4800" dirty="0"/>
              <a:t>第五章 链接分析</a:t>
            </a:r>
          </a:p>
        </p:txBody>
      </p:sp>
    </p:spTree>
    <p:extLst>
      <p:ext uri="{BB962C8B-B14F-4D97-AF65-F5344CB8AC3E}">
        <p14:creationId xmlns:p14="http://schemas.microsoft.com/office/powerpoint/2010/main" val="41180670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10</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5.1.1</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早期的搜索引擎及词项作弊</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71450" y="2171701"/>
            <a:ext cx="4857750" cy="3829049"/>
          </a:xfrm>
          <a:prstGeom prst="rect">
            <a:avLst/>
          </a:prstGeom>
        </p:spPr>
        <p:txBody>
          <a:bodyPr vert="horz" lIns="41148" tIns="68580" rtlCol="0">
            <a:normAutofit fontScale="925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谷歌提出了两项创新</a:t>
            </a:r>
            <a:endPar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使用了</a:t>
            </a:r>
            <a:r>
              <a:rPr lang="en-US" altLang="zh-CN"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技术来模拟</a:t>
            </a:r>
            <a:r>
              <a:rPr lang="en-US" altLang="zh-CN"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Web</a:t>
            </a:r>
            <a:r>
              <a:rPr lang="zh-CN" altLang="en-US"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冲浪者的行为，这些冲浪者从随机页面出发，每次从当前页面随机选择出链前行，该过程可以迭代多次。最终这些冲浪者会在页面上汇合。</a:t>
            </a:r>
            <a:endParaRPr lang="en-US" altLang="zh-CN"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在判断网页内容时，不仅只考虑网页上出现的词项，还考虑指向该网页的链接中或周围所使用的词项。</a:t>
            </a:r>
            <a:r>
              <a:rPr lang="en-US" altLang="zh-CN"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 </a:t>
            </a:r>
          </a:p>
          <a:p>
            <a:pPr marL="89154" indent="0">
              <a:spcAft>
                <a:spcPts val="900"/>
              </a:spcAft>
              <a:buNone/>
            </a:pPr>
            <a:r>
              <a:rPr lang="zh-CN" altLang="en-US" sz="2250" dirty="0">
                <a:solidFill>
                  <a:schemeClr val="accent1">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词项：搜索的关键字</a:t>
            </a:r>
            <a:endParaRPr lang="en-US" altLang="zh-CN" sz="2250" dirty="0">
              <a:solidFill>
                <a:schemeClr val="accent1">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181600" y="2895600"/>
            <a:ext cx="3600450" cy="2192371"/>
          </a:xfrm>
          <a:prstGeom prst="rect">
            <a:avLst/>
          </a:prstGeom>
        </p:spPr>
      </p:pic>
    </p:spTree>
    <p:extLst>
      <p:ext uri="{BB962C8B-B14F-4D97-AF65-F5344CB8AC3E}">
        <p14:creationId xmlns:p14="http://schemas.microsoft.com/office/powerpoint/2010/main" val="38106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11</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5.1.1</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早期的搜索引擎及词项作弊</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71450" y="2269429"/>
            <a:ext cx="4400550" cy="3331272"/>
          </a:xfrm>
          <a:prstGeom prst="rect">
            <a:avLst/>
          </a:prstGeom>
          <a:solidFill>
            <a:schemeClr val="accent6">
              <a:lumMod val="20000"/>
              <a:lumOff val="80000"/>
            </a:schemeClr>
          </a:solidFill>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卖</a:t>
            </a:r>
            <a:r>
              <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T</a:t>
            </a: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恤的作弊者</a:t>
            </a:r>
            <a:endPar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en-US" altLang="zh-CN"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Web</a:t>
            </a:r>
            <a:r>
              <a:rPr lang="zh-CN" altLang="en-US"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上卖</a:t>
            </a:r>
            <a:r>
              <a:rPr lang="en-US" altLang="zh-CN"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T</a:t>
            </a:r>
            <a:r>
              <a:rPr lang="zh-CN" altLang="en-US"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恤作弊者，在他的网页上增加一个词项“</a:t>
            </a:r>
            <a:r>
              <a:rPr lang="en-US" altLang="zh-CN"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movie”</a:t>
            </a:r>
            <a:r>
              <a:rPr lang="zh-CN" altLang="en-US"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，重复几千次（白色的字体）</a:t>
            </a:r>
            <a:endParaRPr lang="en-US" altLang="zh-CN"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作弊者提交查询“</a:t>
            </a:r>
            <a:r>
              <a:rPr lang="en-US" altLang="zh-CN"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movie”</a:t>
            </a:r>
            <a:r>
              <a:rPr lang="zh-CN" altLang="en-US"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给搜索引擎，然后将第一个结果的内容直接复制到他的网页中，同样对浏览者并不可见。</a:t>
            </a:r>
            <a:endParaRPr lang="en-US" altLang="zh-CN"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7" name="内容占位符 2"/>
          <p:cNvSpPr txBox="1">
            <a:spLocks/>
          </p:cNvSpPr>
          <p:nvPr/>
        </p:nvSpPr>
        <p:spPr>
          <a:xfrm>
            <a:off x="4686300" y="2269430"/>
            <a:ext cx="4114800" cy="3331272"/>
          </a:xfrm>
          <a:prstGeom prst="rect">
            <a:avLst/>
          </a:prstGeom>
          <a:blipFill>
            <a:blip r:embed="rId3"/>
            <a:tile tx="0" ty="0" sx="100000" sy="100000" flip="none" algn="tl"/>
          </a:blipFill>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谷歌做法</a:t>
            </a:r>
            <a:endPar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认为别的网页对它的评价比自己的评价更重要。</a:t>
            </a:r>
            <a:endParaRPr lang="en-US" altLang="zh-CN" sz="225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作弊者可以建立多个网页链接，然而如果这些链接不可靠，谷歌也不会觉得这些网页有价值。</a:t>
            </a:r>
            <a:endParaRPr lang="en-US" altLang="zh-CN"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Tree>
    <p:extLst>
      <p:ext uri="{BB962C8B-B14F-4D97-AF65-F5344CB8AC3E}">
        <p14:creationId xmlns:p14="http://schemas.microsoft.com/office/powerpoint/2010/main" val="420120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12</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5.1.1</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早期的搜索引擎及词项作弊</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7" name="内容占位符 2"/>
          <p:cNvSpPr txBox="1">
            <a:spLocks/>
          </p:cNvSpPr>
          <p:nvPr/>
        </p:nvSpPr>
        <p:spPr>
          <a:xfrm>
            <a:off x="285750" y="2171700"/>
            <a:ext cx="4114800" cy="3501959"/>
          </a:xfrm>
          <a:prstGeom prst="rect">
            <a:avLst/>
          </a:prstGeom>
          <a:pattFill prst="pct10">
            <a:fgClr>
              <a:schemeClr val="accent1"/>
            </a:fgClr>
            <a:bgClr>
              <a:schemeClr val="bg1"/>
            </a:bgClr>
          </a:pattFill>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谷歌做法</a:t>
            </a:r>
            <a:endPar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认为别的网页对它的评价比自己的评价更重要。</a:t>
            </a:r>
            <a:endParaRPr lang="en-US" altLang="zh-CN" sz="225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作弊者可以建立多个网页链接，然而如果这些链接不可靠，谷歌也不会觉得这些网页有价值。</a:t>
            </a:r>
            <a:endParaRPr lang="en-US" altLang="zh-CN"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8" name="内容占位符 2"/>
          <p:cNvSpPr txBox="1">
            <a:spLocks/>
          </p:cNvSpPr>
          <p:nvPr/>
        </p:nvSpPr>
        <p:spPr>
          <a:xfrm>
            <a:off x="4572000" y="2183703"/>
            <a:ext cx="4457700" cy="3501959"/>
          </a:xfrm>
          <a:prstGeom prst="rect">
            <a:avLst/>
          </a:prstGeom>
          <a:blipFill>
            <a:blip r:embed="rId3"/>
            <a:tile tx="0" ty="0" sx="100000" sy="100000" flip="none" algn="tl"/>
          </a:blipFill>
        </p:spPr>
        <p:txBody>
          <a:bodyPr vert="horz" lIns="41148" tIns="68580" rtlCol="0">
            <a:normAutofit fontScale="925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如何着手？</a:t>
            </a:r>
            <a:endPar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en-US" altLang="zh-CN" sz="225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Web</a:t>
            </a:r>
            <a:r>
              <a:rPr lang="zh-CN" altLang="en-US" sz="225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用户会“用脚投票”。他们倾向于链接那些自己认为较好的或有用的网页，而不愿链接那些糟糕或无用的页面。</a:t>
            </a:r>
            <a:endParaRPr lang="en-US" altLang="zh-CN" sz="225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随机冲浪者的行为表明</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Web</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用户可能访问哪些网页。用户更可能访问有用而不是无用的 网页。</a:t>
            </a:r>
            <a:endPar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en-US" altLang="zh-CN" sz="2250" dirty="0">
                <a:solidFill>
                  <a:schemeClr val="tx1">
                    <a:lumMod val="95000"/>
                    <a:lumOff val="5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250"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让算法模拟冲浪者</a:t>
            </a:r>
            <a:endParaRPr lang="en-US" altLang="zh-CN" sz="2250"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Tree>
    <p:extLst>
      <p:ext uri="{BB962C8B-B14F-4D97-AF65-F5344CB8AC3E}">
        <p14:creationId xmlns:p14="http://schemas.microsoft.com/office/powerpoint/2010/main" val="352982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13</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5.1.2 </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的定义</a:t>
            </a:r>
          </a:p>
          <a:p>
            <a:pPr marL="89154" indent="0">
              <a:spcAft>
                <a:spcPts val="900"/>
              </a:spcAft>
              <a:buNone/>
            </a:pP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9" name="内容占位符 2"/>
          <p:cNvSpPr txBox="1">
            <a:spLocks/>
          </p:cNvSpPr>
          <p:nvPr/>
        </p:nvSpPr>
        <p:spPr>
          <a:xfrm>
            <a:off x="171450" y="2107124"/>
            <a:ext cx="8801100" cy="3774185"/>
          </a:xfrm>
          <a:prstGeom prst="rect">
            <a:avLst/>
          </a:prstGeom>
        </p:spPr>
        <p:txBody>
          <a:bodyPr vert="horz" lIns="41148" tIns="68580" rtlCol="0">
            <a:normAutofit fontScale="70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0" indent="0">
              <a:lnSpc>
                <a:spcPct val="110000"/>
              </a:lnSpc>
              <a:spcBef>
                <a:spcPts val="375"/>
              </a:spcBef>
              <a:buClrTx/>
              <a:buNone/>
              <a:tabLst>
                <a:tab pos="0" algn="l"/>
                <a:tab pos="84535" algn="l"/>
                <a:tab pos="427435" algn="l"/>
                <a:tab pos="770335" algn="l"/>
                <a:tab pos="1113235" algn="l"/>
                <a:tab pos="1456135" algn="l"/>
                <a:tab pos="1799035" algn="l"/>
                <a:tab pos="2141935" algn="l"/>
                <a:tab pos="2484835" algn="l"/>
                <a:tab pos="2827735" algn="l"/>
                <a:tab pos="3170635" algn="l"/>
                <a:tab pos="3513535" algn="l"/>
                <a:tab pos="3856435" algn="l"/>
                <a:tab pos="4199335" algn="l"/>
                <a:tab pos="4542235" algn="l"/>
                <a:tab pos="4885135" algn="l"/>
                <a:tab pos="5228035" algn="l"/>
                <a:tab pos="5570935" algn="l"/>
                <a:tab pos="5913835" algn="l"/>
                <a:tab pos="6256735" algn="l"/>
                <a:tab pos="6599635" algn="l"/>
              </a:tabLst>
            </a:pPr>
            <a:r>
              <a:rPr lang="en-US" altLang="zh-CN" sz="2925" dirty="0">
                <a:solidFill>
                  <a:schemeClr val="accent3">
                    <a:lumMod val="50000"/>
                  </a:schemeClr>
                </a:solidFill>
                <a:latin typeface="Cambria Math" panose="02040503050406030204" pitchFamily="18" charset="0"/>
                <a:ea typeface="Cambria Math" panose="02040503050406030204" pitchFamily="18" charset="0"/>
              </a:rPr>
              <a:t>Web</a:t>
            </a:r>
            <a:r>
              <a:rPr lang="zh-CN" altLang="zh-CN" sz="2925" dirty="0">
                <a:solidFill>
                  <a:schemeClr val="accent3">
                    <a:lumMod val="50000"/>
                  </a:schemeClr>
                </a:solidFill>
                <a:latin typeface="Cambria Math" panose="02040503050406030204" pitchFamily="18" charset="0"/>
                <a:ea typeface="方正卡通简体" panose="03000509000000000000" pitchFamily="65" charset="-122"/>
              </a:rPr>
              <a:t>上超链接结构是个非常丰富和重要的资源，如果能够充分利用的话，可以极大的提高检索结果的质量。</a:t>
            </a:r>
          </a:p>
          <a:p>
            <a:pPr marL="428625" indent="-428625">
              <a:lnSpc>
                <a:spcPct val="110000"/>
              </a:lnSpc>
              <a:spcBef>
                <a:spcPts val="375"/>
              </a:spcBef>
              <a:buClrTx/>
              <a:buFont typeface="Wingdings" panose="05000000000000000000" pitchFamily="2" charset="2"/>
              <a:buChar char="n"/>
              <a:tabLst>
                <a:tab pos="0" algn="l"/>
                <a:tab pos="84535" algn="l"/>
                <a:tab pos="427435" algn="l"/>
                <a:tab pos="770335" algn="l"/>
                <a:tab pos="1113235" algn="l"/>
                <a:tab pos="1456135" algn="l"/>
                <a:tab pos="1799035" algn="l"/>
                <a:tab pos="2141935" algn="l"/>
                <a:tab pos="2484835" algn="l"/>
                <a:tab pos="2827735" algn="l"/>
                <a:tab pos="3170635" algn="l"/>
                <a:tab pos="3513535" algn="l"/>
                <a:tab pos="3856435" algn="l"/>
                <a:tab pos="4199335" algn="l"/>
                <a:tab pos="4542235" algn="l"/>
                <a:tab pos="4885135" algn="l"/>
                <a:tab pos="5228035" algn="l"/>
                <a:tab pos="5570935" algn="l"/>
                <a:tab pos="5913835" algn="l"/>
                <a:tab pos="6256735" algn="l"/>
                <a:tab pos="6599635" algn="l"/>
              </a:tabLst>
            </a:pPr>
            <a:r>
              <a:rPr lang="en-US" altLang="zh-CN" sz="2925" dirty="0">
                <a:latin typeface="Cambria Math" panose="02040503050406030204" pitchFamily="18" charset="0"/>
                <a:ea typeface="Cambria Math" panose="02040503050406030204" pitchFamily="18" charset="0"/>
              </a:rPr>
              <a:t>Sergey </a:t>
            </a:r>
            <a:r>
              <a:rPr lang="en-US" altLang="zh-CN" sz="2925" dirty="0" err="1">
                <a:latin typeface="Cambria Math" panose="02040503050406030204" pitchFamily="18" charset="0"/>
                <a:ea typeface="Cambria Math" panose="02040503050406030204" pitchFamily="18" charset="0"/>
              </a:rPr>
              <a:t>Brin</a:t>
            </a:r>
            <a:r>
              <a:rPr lang="en-US" altLang="zh-CN" sz="2925" dirty="0">
                <a:latin typeface="Cambria Math" panose="02040503050406030204" pitchFamily="18" charset="0"/>
                <a:ea typeface="Cambria Math" panose="02040503050406030204" pitchFamily="18" charset="0"/>
              </a:rPr>
              <a:t>(</a:t>
            </a:r>
            <a:r>
              <a:rPr lang="zh-CN" altLang="en-US" sz="2925" dirty="0">
                <a:latin typeface="Cambria Math" panose="02040503050406030204" pitchFamily="18" charset="0"/>
                <a:ea typeface="方正卡通简体" panose="03000509000000000000" pitchFamily="65" charset="-122"/>
              </a:rPr>
              <a:t>谢尔盖</a:t>
            </a:r>
            <a:r>
              <a:rPr lang="zh-CN" altLang="zh-CN" sz="2925" dirty="0">
                <a:latin typeface="Cambria Math" panose="02040503050406030204" pitchFamily="18" charset="0"/>
                <a:ea typeface="方正卡通简体" panose="03000509000000000000" pitchFamily="65" charset="-122"/>
              </a:rPr>
              <a:t>·</a:t>
            </a:r>
            <a:r>
              <a:rPr lang="zh-CN" altLang="en-US" sz="2925" dirty="0">
                <a:latin typeface="Cambria Math" panose="02040503050406030204" pitchFamily="18" charset="0"/>
                <a:ea typeface="方正卡通简体" panose="03000509000000000000" pitchFamily="65" charset="-122"/>
              </a:rPr>
              <a:t>布林 </a:t>
            </a:r>
            <a:r>
              <a:rPr lang="en-US" altLang="zh-CN" sz="2925" dirty="0">
                <a:latin typeface="Cambria Math" panose="02040503050406030204" pitchFamily="18" charset="0"/>
                <a:ea typeface="Cambria Math" panose="02040503050406030204" pitchFamily="18" charset="0"/>
              </a:rPr>
              <a:t>)</a:t>
            </a:r>
            <a:r>
              <a:rPr lang="zh-CN" altLang="zh-CN" sz="2925" dirty="0">
                <a:latin typeface="Cambria Math" panose="02040503050406030204" pitchFamily="18" charset="0"/>
                <a:ea typeface="方正卡通简体" panose="03000509000000000000" pitchFamily="65" charset="-122"/>
              </a:rPr>
              <a:t>和</a:t>
            </a:r>
            <a:r>
              <a:rPr lang="en-US" altLang="zh-CN" sz="2925" dirty="0">
                <a:latin typeface="Cambria Math" panose="02040503050406030204" pitchFamily="18" charset="0"/>
                <a:ea typeface="Cambria Math" panose="02040503050406030204" pitchFamily="18" charset="0"/>
              </a:rPr>
              <a:t>Lawrence Page(</a:t>
            </a:r>
            <a:r>
              <a:rPr lang="zh-CN" altLang="en-US" sz="2925" dirty="0">
                <a:latin typeface="Cambria Math" panose="02040503050406030204" pitchFamily="18" charset="0"/>
                <a:ea typeface="方正卡通简体" panose="03000509000000000000" pitchFamily="65" charset="-122"/>
              </a:rPr>
              <a:t>拉里</a:t>
            </a:r>
            <a:r>
              <a:rPr lang="zh-CN" altLang="zh-CN" sz="2925" dirty="0">
                <a:latin typeface="Cambria Math" panose="02040503050406030204" pitchFamily="18" charset="0"/>
                <a:ea typeface="方正卡通简体" panose="03000509000000000000" pitchFamily="65" charset="-122"/>
              </a:rPr>
              <a:t>·</a:t>
            </a:r>
            <a:r>
              <a:rPr lang="zh-CN" altLang="en-US" sz="2925" dirty="0">
                <a:latin typeface="Cambria Math" panose="02040503050406030204" pitchFamily="18" charset="0"/>
                <a:ea typeface="方正卡通简体" panose="03000509000000000000" pitchFamily="65" charset="-122"/>
              </a:rPr>
              <a:t>佩奇</a:t>
            </a:r>
            <a:r>
              <a:rPr lang="en-US" altLang="zh-CN" sz="2925" dirty="0">
                <a:latin typeface="Cambria Math" panose="02040503050406030204" pitchFamily="18" charset="0"/>
                <a:ea typeface="Cambria Math" panose="02040503050406030204" pitchFamily="18" charset="0"/>
              </a:rPr>
              <a:t>)</a:t>
            </a:r>
            <a:r>
              <a:rPr lang="zh-CN" altLang="zh-CN" sz="2925" dirty="0">
                <a:latin typeface="Cambria Math" panose="02040503050406030204" pitchFamily="18" charset="0"/>
                <a:ea typeface="方正卡通简体" panose="03000509000000000000" pitchFamily="65" charset="-122"/>
              </a:rPr>
              <a:t>在</a:t>
            </a:r>
            <a:r>
              <a:rPr lang="en-US" altLang="zh-CN" sz="2925" dirty="0">
                <a:latin typeface="Cambria Math" panose="02040503050406030204" pitchFamily="18" charset="0"/>
                <a:ea typeface="Cambria Math" panose="02040503050406030204" pitchFamily="18" charset="0"/>
              </a:rPr>
              <a:t>1998</a:t>
            </a:r>
            <a:r>
              <a:rPr lang="zh-CN" altLang="zh-CN" sz="2925" dirty="0">
                <a:latin typeface="Cambria Math" panose="02040503050406030204" pitchFamily="18" charset="0"/>
                <a:ea typeface="方正卡通简体" panose="03000509000000000000" pitchFamily="65" charset="-122"/>
              </a:rPr>
              <a:t>年提出了</a:t>
            </a:r>
            <a:r>
              <a:rPr lang="en-US" altLang="zh-CN" sz="2925" dirty="0">
                <a:latin typeface="Cambria Math" panose="02040503050406030204" pitchFamily="18" charset="0"/>
                <a:ea typeface="Cambria Math" panose="02040503050406030204" pitchFamily="18" charset="0"/>
              </a:rPr>
              <a:t>PageRank</a:t>
            </a:r>
            <a:r>
              <a:rPr lang="zh-CN" altLang="zh-CN" sz="2925" dirty="0">
                <a:latin typeface="Cambria Math" panose="02040503050406030204" pitchFamily="18" charset="0"/>
                <a:ea typeface="方正卡通简体" panose="03000509000000000000" pitchFamily="65" charset="-122"/>
              </a:rPr>
              <a:t>算法，同年</a:t>
            </a:r>
            <a:r>
              <a:rPr lang="en-US" altLang="zh-CN" sz="2925" dirty="0">
                <a:latin typeface="Cambria Math" panose="02040503050406030204" pitchFamily="18" charset="0"/>
                <a:ea typeface="Cambria Math" panose="02040503050406030204" pitchFamily="18" charset="0"/>
              </a:rPr>
              <a:t>J. Kleinberg</a:t>
            </a:r>
            <a:r>
              <a:rPr lang="zh-CN" altLang="en-US" sz="2925" dirty="0">
                <a:latin typeface="Cambria Math" panose="02040503050406030204" pitchFamily="18" charset="0"/>
                <a:ea typeface="方正卡通简体" panose="03000509000000000000" pitchFamily="65" charset="-122"/>
              </a:rPr>
              <a:t>（</a:t>
            </a:r>
            <a:r>
              <a:rPr lang="en-US" altLang="zh-CN" sz="2925" dirty="0">
                <a:latin typeface="Cambria Math" panose="02040503050406030204" pitchFamily="18" charset="0"/>
                <a:ea typeface="Cambria Math" panose="02040503050406030204" pitchFamily="18" charset="0"/>
              </a:rPr>
              <a:t>J</a:t>
            </a:r>
            <a:r>
              <a:rPr lang="zh-CN" altLang="zh-CN" sz="2925" dirty="0">
                <a:latin typeface="Cambria Math" panose="02040503050406030204" pitchFamily="18" charset="0"/>
                <a:ea typeface="方正卡通简体" panose="03000509000000000000" pitchFamily="65" charset="-122"/>
              </a:rPr>
              <a:t>·</a:t>
            </a:r>
            <a:r>
              <a:rPr lang="zh-CN" altLang="en-US" sz="2925" dirty="0">
                <a:latin typeface="Cambria Math" panose="02040503050406030204" pitchFamily="18" charset="0"/>
                <a:ea typeface="方正卡通简体" panose="03000509000000000000" pitchFamily="65" charset="-122"/>
              </a:rPr>
              <a:t>克莱因伯格）</a:t>
            </a:r>
            <a:r>
              <a:rPr lang="zh-CN" altLang="zh-CN" sz="2925" dirty="0">
                <a:latin typeface="Cambria Math" panose="02040503050406030204" pitchFamily="18" charset="0"/>
                <a:ea typeface="方正卡通简体" panose="03000509000000000000" pitchFamily="65" charset="-122"/>
              </a:rPr>
              <a:t>提出了</a:t>
            </a:r>
            <a:r>
              <a:rPr lang="en-US" altLang="zh-CN" sz="2925" dirty="0">
                <a:latin typeface="Cambria Math" panose="02040503050406030204" pitchFamily="18" charset="0"/>
                <a:ea typeface="Cambria Math" panose="02040503050406030204" pitchFamily="18" charset="0"/>
              </a:rPr>
              <a:t>HITS</a:t>
            </a:r>
            <a:r>
              <a:rPr lang="zh-CN" altLang="zh-CN" sz="2925" dirty="0">
                <a:latin typeface="Cambria Math" panose="02040503050406030204" pitchFamily="18" charset="0"/>
                <a:ea typeface="方正卡通简体" panose="03000509000000000000" pitchFamily="65" charset="-122"/>
              </a:rPr>
              <a:t>算法</a:t>
            </a:r>
          </a:p>
          <a:p>
            <a:pPr marL="0" indent="0">
              <a:lnSpc>
                <a:spcPct val="110000"/>
              </a:lnSpc>
              <a:spcBef>
                <a:spcPts val="450"/>
              </a:spcBef>
              <a:buClrTx/>
              <a:buNone/>
              <a:tabLst>
                <a:tab pos="0" algn="l"/>
                <a:tab pos="84535" algn="l"/>
                <a:tab pos="427435" algn="l"/>
                <a:tab pos="770335" algn="l"/>
                <a:tab pos="1113235" algn="l"/>
                <a:tab pos="1456135" algn="l"/>
                <a:tab pos="1799035" algn="l"/>
                <a:tab pos="2141935" algn="l"/>
                <a:tab pos="2484835" algn="l"/>
                <a:tab pos="2827735" algn="l"/>
                <a:tab pos="3170635" algn="l"/>
                <a:tab pos="3513535" algn="l"/>
                <a:tab pos="3856435" algn="l"/>
                <a:tab pos="4199335" algn="l"/>
                <a:tab pos="4542235" algn="l"/>
                <a:tab pos="4885135" algn="l"/>
                <a:tab pos="5228035" algn="l"/>
                <a:tab pos="5570935" algn="l"/>
                <a:tab pos="5913835" algn="l"/>
                <a:tab pos="6256735" algn="l"/>
                <a:tab pos="6599635" algn="l"/>
              </a:tabLst>
            </a:pPr>
            <a:r>
              <a:rPr lang="en-US" altLang="zh-CN" sz="2925" dirty="0">
                <a:latin typeface="Cambria Math" panose="02040503050406030204" pitchFamily="18" charset="0"/>
                <a:ea typeface="Cambria Math" panose="02040503050406030204" pitchFamily="18" charset="0"/>
              </a:rPr>
              <a:t>Lawrence Page, Sergey </a:t>
            </a:r>
            <a:r>
              <a:rPr lang="en-US" altLang="zh-CN" sz="2925" dirty="0" err="1">
                <a:latin typeface="Cambria Math" panose="02040503050406030204" pitchFamily="18" charset="0"/>
                <a:ea typeface="Cambria Math" panose="02040503050406030204" pitchFamily="18" charset="0"/>
              </a:rPr>
              <a:t>Brin</a:t>
            </a:r>
            <a:r>
              <a:rPr lang="en-US" altLang="zh-CN" sz="2925" dirty="0">
                <a:latin typeface="Cambria Math" panose="02040503050406030204" pitchFamily="18" charset="0"/>
                <a:ea typeface="Cambria Math" panose="02040503050406030204" pitchFamily="18" charset="0"/>
              </a:rPr>
              <a:t>, Rajeev </a:t>
            </a:r>
            <a:r>
              <a:rPr lang="en-US" altLang="zh-CN" sz="2925" dirty="0" err="1">
                <a:latin typeface="Cambria Math" panose="02040503050406030204" pitchFamily="18" charset="0"/>
                <a:ea typeface="Cambria Math" panose="02040503050406030204" pitchFamily="18" charset="0"/>
              </a:rPr>
              <a:t>Motwani</a:t>
            </a:r>
            <a:r>
              <a:rPr lang="en-US" altLang="zh-CN" sz="2925" dirty="0">
                <a:latin typeface="Cambria Math" panose="02040503050406030204" pitchFamily="18" charset="0"/>
                <a:ea typeface="Cambria Math" panose="02040503050406030204" pitchFamily="18" charset="0"/>
              </a:rPr>
              <a:t>, Terry </a:t>
            </a:r>
            <a:r>
              <a:rPr lang="en-US" altLang="zh-CN" sz="2925" dirty="0" err="1">
                <a:latin typeface="Cambria Math" panose="02040503050406030204" pitchFamily="18" charset="0"/>
                <a:ea typeface="Cambria Math" panose="02040503050406030204" pitchFamily="18" charset="0"/>
              </a:rPr>
              <a:t>Winograd</a:t>
            </a:r>
            <a:r>
              <a:rPr lang="en-US" altLang="zh-CN" sz="2925" dirty="0">
                <a:latin typeface="Cambria Math" panose="02040503050406030204" pitchFamily="18" charset="0"/>
                <a:ea typeface="Cambria Math" panose="02040503050406030204" pitchFamily="18" charset="0"/>
              </a:rPr>
              <a:t>, 'The PageRank Citation Ranking: Bringing Order to the Web', 1998, </a:t>
            </a:r>
            <a:br>
              <a:rPr lang="en-US" altLang="zh-CN" sz="2925" dirty="0">
                <a:latin typeface="Cambria Math" panose="02040503050406030204" pitchFamily="18" charset="0"/>
                <a:ea typeface="Cambria Math" panose="02040503050406030204" pitchFamily="18" charset="0"/>
              </a:rPr>
            </a:br>
            <a:r>
              <a:rPr lang="en-US" altLang="zh-CN" sz="2925" dirty="0">
                <a:solidFill>
                  <a:schemeClr val="accent3">
                    <a:lumMod val="50000"/>
                  </a:schemeClr>
                </a:solidFill>
                <a:latin typeface="Cambria Math" panose="02040503050406030204" pitchFamily="18" charset="0"/>
                <a:ea typeface="Cambria Math" panose="02040503050406030204" pitchFamily="18" charset="0"/>
                <a:hlinkClick r:id="rId3"/>
              </a:rPr>
              <a:t>http://www-</a:t>
            </a:r>
            <a:r>
              <a:rPr lang="en-US" altLang="zh-CN" sz="2925" dirty="0">
                <a:solidFill>
                  <a:schemeClr val="accent3">
                    <a:lumMod val="50000"/>
                  </a:schemeClr>
                </a:solidFill>
                <a:latin typeface="Cambria Math" panose="02040503050406030204" pitchFamily="18" charset="0"/>
                <a:ea typeface="Cambria Math" panose="02040503050406030204" pitchFamily="18" charset="0"/>
              </a:rPr>
              <a:t>db.stanford.edu/~backrub/pageranksub.ps </a:t>
            </a:r>
          </a:p>
          <a:p>
            <a:pPr marL="428625" indent="-428625">
              <a:lnSpc>
                <a:spcPct val="110000"/>
              </a:lnSpc>
              <a:spcBef>
                <a:spcPts val="338"/>
              </a:spcBef>
              <a:buClrTx/>
              <a:buFont typeface="Wingdings" panose="05000000000000000000" pitchFamily="2" charset="2"/>
              <a:buChar char="n"/>
              <a:tabLst>
                <a:tab pos="0" algn="l"/>
                <a:tab pos="84535" algn="l"/>
                <a:tab pos="427435" algn="l"/>
                <a:tab pos="770335" algn="l"/>
                <a:tab pos="1113235" algn="l"/>
                <a:tab pos="1456135" algn="l"/>
                <a:tab pos="1799035" algn="l"/>
                <a:tab pos="2141935" algn="l"/>
                <a:tab pos="2484835" algn="l"/>
                <a:tab pos="2827735" algn="l"/>
                <a:tab pos="3170635" algn="l"/>
                <a:tab pos="3513535" algn="l"/>
                <a:tab pos="3856435" algn="l"/>
                <a:tab pos="4199335" algn="l"/>
                <a:tab pos="4542235" algn="l"/>
                <a:tab pos="4885135" algn="l"/>
                <a:tab pos="5228035" algn="l"/>
                <a:tab pos="5570935" algn="l"/>
                <a:tab pos="5913835" algn="l"/>
                <a:tab pos="6256735" algn="l"/>
                <a:tab pos="6599635" algn="l"/>
              </a:tabLst>
            </a:pPr>
            <a:r>
              <a:rPr lang="zh-CN" altLang="zh-CN" sz="2925" dirty="0">
                <a:latin typeface="Cambria Math" panose="02040503050406030204" pitchFamily="18" charset="0"/>
                <a:ea typeface="方正卡通简体" panose="03000509000000000000" pitchFamily="65" charset="-122"/>
              </a:rPr>
              <a:t>为了更高效地计算 </a:t>
            </a:r>
            <a:r>
              <a:rPr lang="en-US" altLang="zh-CN" sz="2925" dirty="0">
                <a:latin typeface="Cambria Math" panose="02040503050406030204" pitchFamily="18" charset="0"/>
                <a:ea typeface="Cambria Math" panose="02040503050406030204" pitchFamily="18" charset="0"/>
              </a:rPr>
              <a:t>PageRank,</a:t>
            </a:r>
            <a:r>
              <a:rPr lang="zh-CN" altLang="zh-CN" sz="2925" dirty="0">
                <a:latin typeface="Cambria Math" panose="02040503050406030204" pitchFamily="18" charset="0"/>
                <a:ea typeface="方正卡通简体" panose="03000509000000000000" pitchFamily="65" charset="-122"/>
              </a:rPr>
              <a:t>以下是改良以后的一篇论文。</a:t>
            </a:r>
            <a:r>
              <a:rPr lang="en-US" altLang="zh-CN" sz="2925" dirty="0" err="1">
                <a:latin typeface="Cambria Math" panose="02040503050406030204" pitchFamily="18" charset="0"/>
                <a:ea typeface="Cambria Math" panose="02040503050406030204" pitchFamily="18" charset="0"/>
              </a:rPr>
              <a:t>Taher</a:t>
            </a:r>
            <a:r>
              <a:rPr lang="en-US" altLang="zh-CN" sz="2925" dirty="0">
                <a:latin typeface="Cambria Math" panose="02040503050406030204" pitchFamily="18" charset="0"/>
                <a:ea typeface="Cambria Math" panose="02040503050406030204" pitchFamily="18" charset="0"/>
              </a:rPr>
              <a:t> H. </a:t>
            </a:r>
            <a:r>
              <a:rPr lang="en-US" altLang="zh-CN" sz="2925" dirty="0" err="1">
                <a:latin typeface="Cambria Math" panose="02040503050406030204" pitchFamily="18" charset="0"/>
                <a:ea typeface="Cambria Math" panose="02040503050406030204" pitchFamily="18" charset="0"/>
              </a:rPr>
              <a:t>Haveliwala</a:t>
            </a:r>
            <a:r>
              <a:rPr lang="en-US" altLang="zh-CN" sz="2925" dirty="0">
                <a:latin typeface="Cambria Math" panose="02040503050406030204" pitchFamily="18" charset="0"/>
                <a:ea typeface="Cambria Math" panose="02040503050406030204" pitchFamily="18" charset="0"/>
              </a:rPr>
              <a:t>, ‘Efficient Computation of PageRank’, Stanford Technical Report, 1999, </a:t>
            </a:r>
            <a:br>
              <a:rPr lang="en-US" altLang="zh-CN" sz="2925" dirty="0">
                <a:latin typeface="Cambria Math" panose="02040503050406030204" pitchFamily="18" charset="0"/>
                <a:ea typeface="Cambria Math" panose="02040503050406030204" pitchFamily="18" charset="0"/>
              </a:rPr>
            </a:br>
            <a:r>
              <a:rPr lang="en-US" altLang="zh-CN" sz="2925" dirty="0">
                <a:solidFill>
                  <a:srgbClr val="CCCCFF"/>
                </a:solidFill>
                <a:latin typeface="Cambria Math" panose="02040503050406030204" pitchFamily="18" charset="0"/>
                <a:ea typeface="Cambria Math" panose="02040503050406030204" pitchFamily="18" charset="0"/>
                <a:hlinkClick r:id="rId4"/>
              </a:rPr>
              <a:t>http://dbpubs.stanford.edu:8090/pub/1999-31 </a:t>
            </a:r>
          </a:p>
          <a:p>
            <a:pPr marL="0" indent="0">
              <a:lnSpc>
                <a:spcPct val="110000"/>
              </a:lnSpc>
              <a:spcBef>
                <a:spcPts val="338"/>
              </a:spcBef>
              <a:buClrTx/>
              <a:buNone/>
              <a:tabLst>
                <a:tab pos="0" algn="l"/>
                <a:tab pos="84535" algn="l"/>
                <a:tab pos="427435" algn="l"/>
                <a:tab pos="770335" algn="l"/>
                <a:tab pos="1113235" algn="l"/>
                <a:tab pos="1456135" algn="l"/>
                <a:tab pos="1799035" algn="l"/>
                <a:tab pos="2141935" algn="l"/>
                <a:tab pos="2484835" algn="l"/>
                <a:tab pos="2827735" algn="l"/>
                <a:tab pos="3170635" algn="l"/>
                <a:tab pos="3513535" algn="l"/>
                <a:tab pos="3856435" algn="l"/>
                <a:tab pos="4199335" algn="l"/>
                <a:tab pos="4542235" algn="l"/>
                <a:tab pos="4885135" algn="l"/>
                <a:tab pos="5228035" algn="l"/>
                <a:tab pos="5570935" algn="l"/>
                <a:tab pos="5913835" algn="l"/>
                <a:tab pos="6256735" algn="l"/>
                <a:tab pos="6599635" algn="l"/>
              </a:tabLst>
            </a:pPr>
            <a:r>
              <a:rPr lang="en-US" altLang="zh-CN" sz="2925" dirty="0">
                <a:latin typeface="Cambria Math" panose="02040503050406030204" pitchFamily="18" charset="0"/>
                <a:ea typeface="Cambria Math" panose="02040503050406030204" pitchFamily="18" charset="0"/>
              </a:rPr>
              <a:t> PageRank(TM) </a:t>
            </a:r>
            <a:r>
              <a:rPr lang="zh-CN" altLang="zh-CN" sz="2925" dirty="0">
                <a:latin typeface="Cambria Math" panose="02040503050406030204" pitchFamily="18" charset="0"/>
                <a:ea typeface="方正卡通简体" panose="03000509000000000000" pitchFamily="65" charset="-122"/>
              </a:rPr>
              <a:t>是美国 </a:t>
            </a:r>
            <a:r>
              <a:rPr lang="en-US" altLang="zh-CN" sz="2925" dirty="0">
                <a:latin typeface="Cambria Math" panose="02040503050406030204" pitchFamily="18" charset="0"/>
                <a:ea typeface="Cambria Math" panose="02040503050406030204" pitchFamily="18" charset="0"/>
              </a:rPr>
              <a:t>Google </a:t>
            </a:r>
            <a:r>
              <a:rPr lang="zh-CN" altLang="zh-CN" sz="2925" dirty="0">
                <a:latin typeface="Cambria Math" panose="02040503050406030204" pitchFamily="18" charset="0"/>
                <a:ea typeface="方正卡通简体" panose="03000509000000000000" pitchFamily="65" charset="-122"/>
              </a:rPr>
              <a:t>公司的登记注册商标。</a:t>
            </a:r>
            <a:endParaRPr lang="en-US" altLang="zh-CN"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Tree>
    <p:extLst>
      <p:ext uri="{BB962C8B-B14F-4D97-AF65-F5344CB8AC3E}">
        <p14:creationId xmlns:p14="http://schemas.microsoft.com/office/powerpoint/2010/main" val="73925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14</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5.1.2 </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的定义</a:t>
            </a:r>
          </a:p>
          <a:p>
            <a:pPr marL="89154" indent="0">
              <a:spcAft>
                <a:spcPts val="900"/>
              </a:spcAft>
              <a:buNone/>
            </a:pP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64306" y="2043827"/>
            <a:ext cx="4857750" cy="3829050"/>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1800" dirty="0">
                <a:solidFill>
                  <a:schemeClr val="accent2">
                    <a:lumMod val="50000"/>
                  </a:schemeClr>
                </a:solidFill>
                <a:latin typeface="Cambria Math" panose="02040503050406030204" pitchFamily="18" charset="0"/>
                <a:ea typeface="方正卡通简体" panose="03000509000000000000" pitchFamily="65" charset="-122"/>
              </a:rPr>
              <a:t>拉里佩奇</a:t>
            </a:r>
            <a:r>
              <a:rPr lang="en-US" altLang="zh-CN" sz="1800" dirty="0">
                <a:solidFill>
                  <a:schemeClr val="accent2">
                    <a:lumMod val="50000"/>
                  </a:schemeClr>
                </a:solidFill>
                <a:latin typeface="Cambria Math" panose="02040503050406030204" pitchFamily="18" charset="0"/>
                <a:ea typeface="Cambria Math" panose="02040503050406030204" pitchFamily="18" charset="0"/>
              </a:rPr>
              <a:t>(Larry Page ) —Google</a:t>
            </a:r>
            <a:r>
              <a:rPr lang="zh-CN" altLang="en-US" sz="1800" dirty="0">
                <a:solidFill>
                  <a:schemeClr val="accent2">
                    <a:lumMod val="50000"/>
                  </a:schemeClr>
                </a:solidFill>
                <a:latin typeface="Cambria Math" panose="02040503050406030204" pitchFamily="18" charset="0"/>
                <a:ea typeface="方正卡通简体" panose="03000509000000000000" pitchFamily="65" charset="-122"/>
              </a:rPr>
              <a:t>创始人之一</a:t>
            </a:r>
          </a:p>
          <a:p>
            <a:pPr marL="89154" indent="0">
              <a:spcAft>
                <a:spcPts val="900"/>
              </a:spcAft>
              <a:buNone/>
            </a:pPr>
            <a:r>
              <a:rPr lang="en-US" altLang="zh-CN" sz="1800" dirty="0">
                <a:solidFill>
                  <a:schemeClr val="accent2">
                    <a:lumMod val="50000"/>
                  </a:schemeClr>
                </a:solidFill>
                <a:latin typeface="Cambria Math" panose="02040503050406030204" pitchFamily="18" charset="0"/>
                <a:ea typeface="Cambria Math" panose="02040503050406030204" pitchFamily="18" charset="0"/>
              </a:rPr>
              <a:t>PageRank</a:t>
            </a:r>
            <a:r>
              <a:rPr lang="zh-CN" altLang="en-US" sz="1800" dirty="0">
                <a:solidFill>
                  <a:schemeClr val="accent2">
                    <a:lumMod val="50000"/>
                  </a:schemeClr>
                </a:solidFill>
                <a:latin typeface="Cambria Math" panose="02040503050406030204" pitchFamily="18" charset="0"/>
                <a:ea typeface="方正卡通简体" panose="03000509000000000000" pitchFamily="65" charset="-122"/>
              </a:rPr>
              <a:t>：是</a:t>
            </a:r>
            <a:r>
              <a:rPr lang="en-US" altLang="zh-CN" sz="1800" dirty="0">
                <a:solidFill>
                  <a:schemeClr val="accent2">
                    <a:lumMod val="50000"/>
                  </a:schemeClr>
                </a:solidFill>
                <a:latin typeface="Cambria Math" panose="02040503050406030204" pitchFamily="18" charset="0"/>
                <a:ea typeface="Cambria Math" panose="02040503050406030204" pitchFamily="18" charset="0"/>
              </a:rPr>
              <a:t>Google</a:t>
            </a:r>
            <a:r>
              <a:rPr lang="zh-CN" altLang="en-US" sz="1800" dirty="0">
                <a:solidFill>
                  <a:schemeClr val="accent2">
                    <a:lumMod val="50000"/>
                  </a:schemeClr>
                </a:solidFill>
                <a:latin typeface="Cambria Math" panose="02040503050406030204" pitchFamily="18" charset="0"/>
                <a:ea typeface="方正卡通简体" panose="03000509000000000000" pitchFamily="65" charset="-122"/>
              </a:rPr>
              <a:t>用来衡量一个网站的好坏的唯一标准</a:t>
            </a:r>
            <a:endParaRPr lang="en-US" altLang="zh-CN" sz="1800" dirty="0">
              <a:solidFill>
                <a:schemeClr val="accent2">
                  <a:lumMod val="50000"/>
                </a:schemeClr>
              </a:solidFill>
              <a:latin typeface="Cambria Math" panose="02040503050406030204" pitchFamily="18" charset="0"/>
              <a:ea typeface="Cambria Math" panose="02040503050406030204" pitchFamily="18" charset="0"/>
            </a:endParaRPr>
          </a:p>
          <a:p>
            <a:pPr marL="89154" indent="0">
              <a:spcAft>
                <a:spcPts val="900"/>
              </a:spcAft>
              <a:buNone/>
            </a:pPr>
            <a:r>
              <a:rPr lang="en-US" altLang="zh-CN" sz="1800" dirty="0">
                <a:solidFill>
                  <a:schemeClr val="accent6">
                    <a:lumMod val="75000"/>
                  </a:schemeClr>
                </a:solidFill>
                <a:latin typeface="Cambria Math" panose="02040503050406030204" pitchFamily="18" charset="0"/>
                <a:ea typeface="Cambria Math" panose="02040503050406030204" pitchFamily="18" charset="0"/>
              </a:rPr>
              <a:t>Google</a:t>
            </a:r>
            <a:r>
              <a:rPr lang="zh-CN" altLang="en-US" sz="1800" dirty="0">
                <a:solidFill>
                  <a:schemeClr val="accent6">
                    <a:lumMod val="75000"/>
                  </a:schemeClr>
                </a:solidFill>
                <a:latin typeface="Cambria Math" panose="02040503050406030204" pitchFamily="18" charset="0"/>
                <a:ea typeface="方正卡通简体" panose="03000509000000000000" pitchFamily="65" charset="-122"/>
              </a:rPr>
              <a:t>的创始人之一</a:t>
            </a:r>
            <a:r>
              <a:rPr lang="en-US" altLang="zh-CN" sz="1800" dirty="0">
                <a:solidFill>
                  <a:schemeClr val="accent6">
                    <a:lumMod val="75000"/>
                  </a:schemeClr>
                </a:solidFill>
                <a:latin typeface="Cambria Math" panose="02040503050406030204" pitchFamily="18" charset="0"/>
                <a:ea typeface="Cambria Math" panose="02040503050406030204" pitchFamily="18" charset="0"/>
              </a:rPr>
              <a:t>Larry Page</a:t>
            </a:r>
            <a:r>
              <a:rPr lang="zh-CN" altLang="en-US" sz="1800" dirty="0">
                <a:solidFill>
                  <a:schemeClr val="accent6">
                    <a:lumMod val="75000"/>
                  </a:schemeClr>
                </a:solidFill>
                <a:latin typeface="Cambria Math" panose="02040503050406030204" pitchFamily="18" charset="0"/>
                <a:ea typeface="方正卡通简体" panose="03000509000000000000" pitchFamily="65" charset="-122"/>
              </a:rPr>
              <a:t>于</a:t>
            </a:r>
            <a:r>
              <a:rPr lang="en-US" altLang="zh-CN" sz="1800" dirty="0">
                <a:solidFill>
                  <a:schemeClr val="accent6">
                    <a:lumMod val="75000"/>
                  </a:schemeClr>
                </a:solidFill>
                <a:latin typeface="Cambria Math" panose="02040503050406030204" pitchFamily="18" charset="0"/>
                <a:ea typeface="Cambria Math" panose="02040503050406030204" pitchFamily="18" charset="0"/>
              </a:rPr>
              <a:t>1998</a:t>
            </a:r>
            <a:r>
              <a:rPr lang="zh-CN" altLang="en-US" sz="1800" dirty="0">
                <a:solidFill>
                  <a:schemeClr val="accent6">
                    <a:lumMod val="75000"/>
                  </a:schemeClr>
                </a:solidFill>
                <a:latin typeface="Cambria Math" panose="02040503050406030204" pitchFamily="18" charset="0"/>
                <a:ea typeface="方正卡通简体" panose="03000509000000000000" pitchFamily="65" charset="-122"/>
              </a:rPr>
              <a:t>年提出了</a:t>
            </a:r>
            <a:r>
              <a:rPr lang="en-US" altLang="zh-CN" sz="1800" dirty="0">
                <a:solidFill>
                  <a:schemeClr val="accent6">
                    <a:lumMod val="75000"/>
                  </a:schemeClr>
                </a:solidFill>
                <a:latin typeface="Cambria Math" panose="02040503050406030204" pitchFamily="18" charset="0"/>
                <a:ea typeface="Cambria Math" panose="02040503050406030204" pitchFamily="18" charset="0"/>
              </a:rPr>
              <a:t>PageRank</a:t>
            </a:r>
            <a:r>
              <a:rPr lang="zh-CN" altLang="en-US" sz="1800" dirty="0">
                <a:solidFill>
                  <a:schemeClr val="accent6">
                    <a:lumMod val="75000"/>
                  </a:schemeClr>
                </a:solidFill>
                <a:latin typeface="Cambria Math" panose="02040503050406030204" pitchFamily="18" charset="0"/>
                <a:ea typeface="方正卡通简体" panose="03000509000000000000" pitchFamily="65" charset="-122"/>
              </a:rPr>
              <a:t>，并应用在</a:t>
            </a:r>
            <a:r>
              <a:rPr lang="en-US" altLang="zh-CN" sz="1800" dirty="0">
                <a:solidFill>
                  <a:schemeClr val="accent6">
                    <a:lumMod val="75000"/>
                  </a:schemeClr>
                </a:solidFill>
                <a:latin typeface="Cambria Math" panose="02040503050406030204" pitchFamily="18" charset="0"/>
                <a:ea typeface="Cambria Math" panose="02040503050406030204" pitchFamily="18" charset="0"/>
              </a:rPr>
              <a:t>Google</a:t>
            </a:r>
            <a:r>
              <a:rPr lang="zh-CN" altLang="en-US" sz="1800" dirty="0">
                <a:solidFill>
                  <a:schemeClr val="accent6">
                    <a:lumMod val="75000"/>
                  </a:schemeClr>
                </a:solidFill>
                <a:latin typeface="Cambria Math" panose="02040503050406030204" pitchFamily="18" charset="0"/>
                <a:ea typeface="方正卡通简体" panose="03000509000000000000" pitchFamily="65" charset="-122"/>
              </a:rPr>
              <a:t>搜索引擎的检索结果排序上，该技术也是</a:t>
            </a:r>
            <a:r>
              <a:rPr lang="en-US" altLang="zh-CN" sz="1800" dirty="0">
                <a:solidFill>
                  <a:schemeClr val="accent6">
                    <a:lumMod val="75000"/>
                  </a:schemeClr>
                </a:solidFill>
                <a:latin typeface="Cambria Math" panose="02040503050406030204" pitchFamily="18" charset="0"/>
                <a:ea typeface="Cambria Math" panose="02040503050406030204" pitchFamily="18" charset="0"/>
              </a:rPr>
              <a:t>Google</a:t>
            </a:r>
            <a:r>
              <a:rPr lang="zh-CN" altLang="en-US" sz="1800" dirty="0">
                <a:solidFill>
                  <a:schemeClr val="accent6">
                    <a:lumMod val="75000"/>
                  </a:schemeClr>
                </a:solidFill>
                <a:latin typeface="Cambria Math" panose="02040503050406030204" pitchFamily="18" charset="0"/>
                <a:ea typeface="方正卡通简体" panose="03000509000000000000" pitchFamily="65" charset="-122"/>
              </a:rPr>
              <a:t>早期的核心技术之一</a:t>
            </a:r>
          </a:p>
          <a:p>
            <a:pPr marL="89154" indent="0">
              <a:spcAft>
                <a:spcPts val="900"/>
              </a:spcAft>
              <a:buNone/>
            </a:pPr>
            <a:r>
              <a:rPr lang="en-US" altLang="zh-CN" sz="1800" dirty="0">
                <a:solidFill>
                  <a:schemeClr val="accent4">
                    <a:lumMod val="50000"/>
                  </a:schemeClr>
                </a:solidFill>
                <a:latin typeface="Cambria Math" panose="02040503050406030204" pitchFamily="18" charset="0"/>
                <a:ea typeface="Cambria Math" panose="02040503050406030204" pitchFamily="18" charset="0"/>
              </a:rPr>
              <a:t>Larry Page</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是</a:t>
            </a:r>
            <a:r>
              <a:rPr lang="en-US" altLang="zh-CN" sz="1800" dirty="0">
                <a:solidFill>
                  <a:schemeClr val="accent4">
                    <a:lumMod val="50000"/>
                  </a:schemeClr>
                </a:solidFill>
                <a:latin typeface="Cambria Math" panose="02040503050406030204" pitchFamily="18" charset="0"/>
                <a:ea typeface="Cambria Math" panose="02040503050406030204" pitchFamily="18" charset="0"/>
              </a:rPr>
              <a:t>Google</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的创始首席执行官，</a:t>
            </a:r>
            <a:r>
              <a:rPr lang="en-US" altLang="zh-CN" sz="1800" dirty="0">
                <a:solidFill>
                  <a:schemeClr val="accent4">
                    <a:lumMod val="50000"/>
                  </a:schemeClr>
                </a:solidFill>
                <a:latin typeface="Cambria Math" panose="02040503050406030204" pitchFamily="18" charset="0"/>
                <a:ea typeface="Cambria Math" panose="02040503050406030204" pitchFamily="18" charset="0"/>
              </a:rPr>
              <a:t>2001</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年</a:t>
            </a:r>
            <a:r>
              <a:rPr lang="en-US" altLang="zh-CN" sz="1800" dirty="0">
                <a:solidFill>
                  <a:schemeClr val="accent4">
                    <a:lumMod val="50000"/>
                  </a:schemeClr>
                </a:solidFill>
                <a:latin typeface="Cambria Math" panose="02040503050406030204" pitchFamily="18" charset="0"/>
                <a:ea typeface="Cambria Math" panose="02040503050406030204" pitchFamily="18" charset="0"/>
              </a:rPr>
              <a:t>4</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月转任现职产品总裁。他目前仍与</a:t>
            </a:r>
            <a:r>
              <a:rPr lang="en-US" altLang="zh-CN" sz="1800" dirty="0">
                <a:solidFill>
                  <a:schemeClr val="accent4">
                    <a:lumMod val="50000"/>
                  </a:schemeClr>
                </a:solidFill>
                <a:latin typeface="Cambria Math" panose="02040503050406030204" pitchFamily="18" charset="0"/>
                <a:ea typeface="Cambria Math" panose="02040503050406030204" pitchFamily="18" charset="0"/>
              </a:rPr>
              <a:t>Eric Schmidt</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和</a:t>
            </a:r>
            <a:r>
              <a:rPr lang="en-US" altLang="zh-CN" sz="1800" dirty="0">
                <a:solidFill>
                  <a:schemeClr val="accent4">
                    <a:lumMod val="50000"/>
                  </a:schemeClr>
                </a:solidFill>
                <a:latin typeface="Cambria Math" panose="02040503050406030204" pitchFamily="18" charset="0"/>
                <a:ea typeface="Cambria Math" panose="02040503050406030204" pitchFamily="18" charset="0"/>
              </a:rPr>
              <a:t>Sergey </a:t>
            </a:r>
            <a:r>
              <a:rPr lang="en-US" altLang="zh-CN" sz="1800" dirty="0" err="1">
                <a:solidFill>
                  <a:schemeClr val="accent4">
                    <a:lumMod val="50000"/>
                  </a:schemeClr>
                </a:solidFill>
                <a:latin typeface="Cambria Math" panose="02040503050406030204" pitchFamily="18" charset="0"/>
                <a:ea typeface="Cambria Math" panose="02040503050406030204" pitchFamily="18" charset="0"/>
              </a:rPr>
              <a:t>Brin</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一起共同负责 </a:t>
            </a:r>
            <a:r>
              <a:rPr lang="en-US" altLang="zh-CN" sz="1800" dirty="0">
                <a:solidFill>
                  <a:schemeClr val="accent4">
                    <a:lumMod val="50000"/>
                  </a:schemeClr>
                </a:solidFill>
                <a:latin typeface="Cambria Math" panose="02040503050406030204" pitchFamily="18" charset="0"/>
                <a:ea typeface="Cambria Math" panose="02040503050406030204" pitchFamily="18" charset="0"/>
              </a:rPr>
              <a:t>Google</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的日常运作。他在斯坦福大学攻读计算机科学博士学位期间，遇到了</a:t>
            </a:r>
            <a:r>
              <a:rPr lang="en-US" altLang="zh-CN" sz="1800" dirty="0">
                <a:solidFill>
                  <a:schemeClr val="accent4">
                    <a:lumMod val="50000"/>
                  </a:schemeClr>
                </a:solidFill>
                <a:latin typeface="Cambria Math" panose="02040503050406030204" pitchFamily="18" charset="0"/>
                <a:ea typeface="Cambria Math" panose="02040503050406030204" pitchFamily="18" charset="0"/>
              </a:rPr>
              <a:t>Sergey </a:t>
            </a:r>
            <a:r>
              <a:rPr lang="en-US" altLang="zh-CN" sz="1800" dirty="0" err="1">
                <a:solidFill>
                  <a:schemeClr val="accent4">
                    <a:lumMod val="50000"/>
                  </a:schemeClr>
                </a:solidFill>
                <a:latin typeface="Cambria Math" panose="02040503050406030204" pitchFamily="18" charset="0"/>
                <a:ea typeface="Cambria Math" panose="02040503050406030204" pitchFamily="18" charset="0"/>
              </a:rPr>
              <a:t>Brin</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，他们于</a:t>
            </a:r>
            <a:r>
              <a:rPr lang="en-US" altLang="zh-CN" sz="1800" dirty="0">
                <a:solidFill>
                  <a:schemeClr val="accent4">
                    <a:lumMod val="50000"/>
                  </a:schemeClr>
                </a:solidFill>
                <a:latin typeface="Cambria Math" panose="02040503050406030204" pitchFamily="18" charset="0"/>
                <a:ea typeface="Cambria Math" panose="02040503050406030204" pitchFamily="18" charset="0"/>
              </a:rPr>
              <a:t>1998</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年合伙创立</a:t>
            </a:r>
            <a:r>
              <a:rPr lang="en-US" altLang="zh-CN" sz="1800" dirty="0">
                <a:solidFill>
                  <a:schemeClr val="accent4">
                    <a:lumMod val="50000"/>
                  </a:schemeClr>
                </a:solidFill>
                <a:latin typeface="Cambria Math" panose="02040503050406030204" pitchFamily="18" charset="0"/>
                <a:ea typeface="Cambria Math" panose="02040503050406030204" pitchFamily="18" charset="0"/>
              </a:rPr>
              <a:t>Google</a:t>
            </a:r>
            <a:r>
              <a:rPr lang="zh-CN" altLang="en-US" sz="1800" dirty="0">
                <a:solidFill>
                  <a:schemeClr val="accent4">
                    <a:lumMod val="50000"/>
                  </a:schemeClr>
                </a:solidFill>
                <a:latin typeface="Cambria Math" panose="02040503050406030204" pitchFamily="18" charset="0"/>
                <a:ea typeface="方正卡通简体" panose="03000509000000000000" pitchFamily="65" charset="-122"/>
              </a:rPr>
              <a:t>。</a:t>
            </a:r>
          </a:p>
        </p:txBody>
      </p:sp>
      <p:pic>
        <p:nvPicPr>
          <p:cNvPr id="8" name="图片 7"/>
          <p:cNvPicPr>
            <a:picLocks noChangeAspect="1"/>
          </p:cNvPicPr>
          <p:nvPr/>
        </p:nvPicPr>
        <p:blipFill>
          <a:blip r:embed="rId3"/>
          <a:stretch>
            <a:fillRect/>
          </a:stretch>
        </p:blipFill>
        <p:spPr>
          <a:xfrm>
            <a:off x="5218509" y="2171700"/>
            <a:ext cx="3571875" cy="2500313"/>
          </a:xfrm>
          <a:prstGeom prst="rect">
            <a:avLst/>
          </a:prstGeom>
        </p:spPr>
      </p:pic>
      <p:pic>
        <p:nvPicPr>
          <p:cNvPr id="1028" name="Picture 4">
            <a:extLst>
              <a:ext uri="{FF2B5EF4-FFF2-40B4-BE49-F238E27FC236}">
                <a16:creationId xmlns:a16="http://schemas.microsoft.com/office/drawing/2014/main" id="{0EF2F192-AE91-78C3-0152-64F3BA4C4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283716"/>
            <a:ext cx="5867400" cy="361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38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dissolv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15</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5.1.2 </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的定义</a:t>
            </a:r>
          </a:p>
          <a:p>
            <a:pPr marL="89154" indent="0">
              <a:spcAft>
                <a:spcPts val="900"/>
              </a:spcAft>
              <a:buNone/>
            </a:pP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71450" y="2171700"/>
            <a:ext cx="5314950"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PageRank</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 是一个函数，它对</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Web</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中</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或者至少是抓取并发现其中链接关系的一部分</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Web</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网页</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的每个网页赋予一个</a:t>
            </a:r>
            <a:r>
              <a:rPr lang="zh-CN" altLang="en-US" sz="2100" dirty="0">
                <a:solidFill>
                  <a:srgbClr val="FF0000"/>
                </a:solidFill>
                <a:latin typeface="Cambria Math" panose="02040503050406030204" pitchFamily="18" charset="0"/>
                <a:ea typeface="方正卡通简体" panose="03000509000000000000" pitchFamily="65" charset="-122"/>
              </a:rPr>
              <a:t>实数值</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a:t>
            </a:r>
            <a:endParaRPr lang="en-US" altLang="zh-CN" sz="2100" dirty="0">
              <a:solidFill>
                <a:schemeClr val="accent4">
                  <a:lumMod val="50000"/>
                </a:schemeClr>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网页的</a:t>
            </a:r>
            <a:r>
              <a:rPr lang="en-US" altLang="zh-CN" sz="2100" dirty="0">
                <a:solidFill>
                  <a:schemeClr val="accent1">
                    <a:lumMod val="50000"/>
                  </a:schemeClr>
                </a:solidFill>
                <a:latin typeface="Cambria Math" panose="02040503050406030204" pitchFamily="18" charset="0"/>
                <a:ea typeface="方正卡通简体" panose="03000509000000000000" pitchFamily="65" charset="-122"/>
              </a:rPr>
              <a:t>PageRank</a:t>
            </a: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越高，那么它就越“重要”</a:t>
            </a:r>
            <a:endParaRPr lang="en-US" altLang="zh-CN" sz="2100" dirty="0">
              <a:solidFill>
                <a:schemeClr val="accent1">
                  <a:lumMod val="50000"/>
                </a:schemeClr>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100" dirty="0">
                <a:solidFill>
                  <a:schemeClr val="accent3">
                    <a:lumMod val="50000"/>
                  </a:schemeClr>
                </a:solidFill>
                <a:latin typeface="Cambria Math" panose="02040503050406030204" pitchFamily="18" charset="0"/>
                <a:ea typeface="方正卡通简体" panose="03000509000000000000" pitchFamily="65" charset="-122"/>
              </a:rPr>
              <a:t>不存在一个固定的</a:t>
            </a:r>
            <a:r>
              <a:rPr lang="en-US" altLang="zh-CN" sz="2100" dirty="0">
                <a:solidFill>
                  <a:schemeClr val="accent3">
                    <a:lumMod val="50000"/>
                  </a:schemeClr>
                </a:solidFill>
                <a:latin typeface="Cambria Math" panose="02040503050406030204" pitchFamily="18" charset="0"/>
                <a:ea typeface="方正卡通简体" panose="03000509000000000000" pitchFamily="65" charset="-122"/>
              </a:rPr>
              <a:t>PageRank</a:t>
            </a:r>
            <a:r>
              <a:rPr lang="zh-CN" altLang="en-US" sz="2100" dirty="0">
                <a:solidFill>
                  <a:schemeClr val="accent3">
                    <a:lumMod val="50000"/>
                  </a:schemeClr>
                </a:solidFill>
                <a:latin typeface="Cambria Math" panose="02040503050406030204" pitchFamily="18" charset="0"/>
                <a:ea typeface="方正卡通简体" panose="03000509000000000000" pitchFamily="65" charset="-122"/>
              </a:rPr>
              <a:t>分配算法</a:t>
            </a:r>
            <a:endParaRPr lang="en-US" altLang="zh-CN" sz="2100" dirty="0">
              <a:solidFill>
                <a:schemeClr val="accent3">
                  <a:lumMod val="50000"/>
                </a:schemeClr>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100" dirty="0">
                <a:solidFill>
                  <a:schemeClr val="accent2">
                    <a:lumMod val="50000"/>
                  </a:schemeClr>
                </a:solidFill>
                <a:latin typeface="Cambria Math" panose="02040503050406030204" pitchFamily="18" charset="0"/>
                <a:ea typeface="方正卡通简体" panose="03000509000000000000" pitchFamily="65" charset="-122"/>
              </a:rPr>
              <a:t>先给出最基本也最理想化的</a:t>
            </a:r>
            <a:r>
              <a:rPr lang="en-US" altLang="zh-CN" sz="2100" dirty="0">
                <a:solidFill>
                  <a:schemeClr val="accent2">
                    <a:lumMod val="50000"/>
                  </a:schemeClr>
                </a:solidFill>
                <a:latin typeface="Cambria Math" panose="02040503050406030204" pitchFamily="18" charset="0"/>
                <a:ea typeface="方正卡通简体" panose="03000509000000000000" pitchFamily="65" charset="-122"/>
              </a:rPr>
              <a:t>PageRank</a:t>
            </a:r>
            <a:r>
              <a:rPr lang="zh-CN" altLang="en-US" sz="2100" dirty="0">
                <a:solidFill>
                  <a:schemeClr val="accent2">
                    <a:lumMod val="50000"/>
                  </a:schemeClr>
                </a:solidFill>
                <a:latin typeface="Cambria Math" panose="02040503050406030204" pitchFamily="18" charset="0"/>
                <a:ea typeface="方正卡通简体" panose="03000509000000000000" pitchFamily="65" charset="-122"/>
              </a:rPr>
              <a:t>的定义</a:t>
            </a:r>
            <a:endParaRPr lang="en-US" altLang="zh-CN" sz="2100" dirty="0">
              <a:solidFill>
                <a:schemeClr val="accent2">
                  <a:lumMod val="50000"/>
                </a:schemeClr>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100" dirty="0">
                <a:solidFill>
                  <a:schemeClr val="tx2">
                    <a:lumMod val="50000"/>
                  </a:schemeClr>
                </a:solidFill>
                <a:latin typeface="Cambria Math" panose="02040503050406030204" pitchFamily="18" charset="0"/>
                <a:ea typeface="方正卡通简体" panose="03000509000000000000" pitchFamily="65" charset="-122"/>
              </a:rPr>
              <a:t>然后给出面对真实</a:t>
            </a:r>
            <a:r>
              <a:rPr lang="en-US" altLang="zh-CN" sz="2100" dirty="0">
                <a:solidFill>
                  <a:schemeClr val="tx2">
                    <a:lumMod val="50000"/>
                  </a:schemeClr>
                </a:solidFill>
                <a:latin typeface="Cambria Math" panose="02040503050406030204" pitchFamily="18" charset="0"/>
                <a:ea typeface="方正卡通简体" panose="03000509000000000000" pitchFamily="65" charset="-122"/>
              </a:rPr>
              <a:t>Web</a:t>
            </a:r>
            <a:r>
              <a:rPr lang="zh-CN" altLang="en-US" sz="2100" dirty="0">
                <a:solidFill>
                  <a:schemeClr val="tx2">
                    <a:lumMod val="50000"/>
                  </a:schemeClr>
                </a:solidFill>
                <a:latin typeface="Cambria Math" panose="02040503050406030204" pitchFamily="18" charset="0"/>
                <a:ea typeface="方正卡通简体" panose="03000509000000000000" pitchFamily="65" charset="-122"/>
              </a:rPr>
              <a:t>结构时对基本</a:t>
            </a:r>
            <a:r>
              <a:rPr lang="en-US" altLang="zh-CN" sz="2100" dirty="0">
                <a:solidFill>
                  <a:schemeClr val="tx2">
                    <a:lumMod val="50000"/>
                  </a:schemeClr>
                </a:solidFill>
                <a:latin typeface="Cambria Math" panose="02040503050406030204" pitchFamily="18" charset="0"/>
                <a:ea typeface="方正卡通简体" panose="03000509000000000000" pitchFamily="65" charset="-122"/>
              </a:rPr>
              <a:t>PageRank</a:t>
            </a:r>
            <a:r>
              <a:rPr lang="zh-CN" altLang="en-US" sz="2100" dirty="0">
                <a:solidFill>
                  <a:schemeClr val="tx2">
                    <a:lumMod val="50000"/>
                  </a:schemeClr>
                </a:solidFill>
                <a:latin typeface="Cambria Math" panose="02040503050406030204" pitchFamily="18" charset="0"/>
                <a:ea typeface="方正卡通简体" panose="03000509000000000000" pitchFamily="65" charset="-122"/>
              </a:rPr>
              <a:t>所做的必要修改</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5192791" y="1997966"/>
            <a:ext cx="3922634" cy="3278981"/>
          </a:xfrm>
          <a:prstGeom prst="rect">
            <a:avLst/>
          </a:prstGeom>
        </p:spPr>
      </p:pic>
    </p:spTree>
    <p:extLst>
      <p:ext uri="{BB962C8B-B14F-4D97-AF65-F5344CB8AC3E}">
        <p14:creationId xmlns:p14="http://schemas.microsoft.com/office/powerpoint/2010/main" val="3361845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16</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5.1.2 </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的定义</a:t>
            </a:r>
          </a:p>
          <a:p>
            <a:pPr marL="89154" indent="0">
              <a:spcAft>
                <a:spcPts val="900"/>
              </a:spcAft>
              <a:buNone/>
            </a:pP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3590092" y="2068830"/>
            <a:ext cx="5314950"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Web</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可以想象成一个有向图，其中网页是图中节点</a:t>
            </a:r>
            <a:endParaRPr lang="en-US" altLang="zh-CN" sz="2100"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一般地，可以定义一个</a:t>
            </a:r>
            <a:r>
              <a:rPr lang="en-US" altLang="zh-CN" sz="2100" dirty="0">
                <a:solidFill>
                  <a:schemeClr val="accent1">
                    <a:lumMod val="50000"/>
                  </a:schemeClr>
                </a:solidFill>
                <a:latin typeface="Cambria Math" panose="02040503050406030204" pitchFamily="18" charset="0"/>
                <a:ea typeface="方正卡通简体" panose="03000509000000000000" pitchFamily="65" charset="-122"/>
              </a:rPr>
              <a:t>Web</a:t>
            </a: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转移矩阵</a:t>
            </a:r>
            <a:r>
              <a:rPr lang="en-US" altLang="zh-CN" sz="2100" dirty="0">
                <a:solidFill>
                  <a:schemeClr val="accent1">
                    <a:lumMod val="50000"/>
                  </a:schemeClr>
                </a:solidFill>
                <a:latin typeface="Cambria Math" panose="02040503050406030204" pitchFamily="18" charset="0"/>
                <a:ea typeface="方正卡通简体" panose="03000509000000000000" pitchFamily="65" charset="-122"/>
              </a:rPr>
              <a:t>(transition matrix)</a:t>
            </a: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来描述随机冲浪者的下一步访问行为。</a:t>
            </a:r>
            <a:endParaRPr lang="zh-CN" altLang="en-US" sz="2100" dirty="0">
              <a:solidFill>
                <a:schemeClr val="tx2">
                  <a:lumMod val="50000"/>
                </a:schemeClr>
              </a:solidFill>
              <a:latin typeface="Cambria Math" panose="02040503050406030204" pitchFamily="18" charset="0"/>
              <a:ea typeface="方正卡通简体" panose="03000509000000000000" pitchFamily="65" charset="-122"/>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32542" y="2283716"/>
            <a:ext cx="3922634" cy="3278981"/>
          </a:xfrm>
          <a:prstGeom prst="rect">
            <a:avLst/>
          </a:prstGeom>
        </p:spPr>
      </p:pic>
      <p:pic>
        <p:nvPicPr>
          <p:cNvPr id="3" name="图片 2"/>
          <p:cNvPicPr>
            <a:picLocks noChangeAspect="1"/>
          </p:cNvPicPr>
          <p:nvPr/>
        </p:nvPicPr>
        <p:blipFill>
          <a:blip r:embed="rId4"/>
          <a:stretch>
            <a:fillRect/>
          </a:stretch>
        </p:blipFill>
        <p:spPr>
          <a:xfrm>
            <a:off x="4270542" y="3923206"/>
            <a:ext cx="3238612" cy="1832372"/>
          </a:xfrm>
          <a:prstGeom prst="rect">
            <a:avLst/>
          </a:prstGeom>
        </p:spPr>
      </p:pic>
    </p:spTree>
    <p:extLst>
      <p:ext uri="{BB962C8B-B14F-4D97-AF65-F5344CB8AC3E}">
        <p14:creationId xmlns:p14="http://schemas.microsoft.com/office/powerpoint/2010/main" val="247356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17</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5.1.2 </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的定义</a:t>
            </a:r>
          </a:p>
          <a:p>
            <a:pPr marL="89154" indent="0">
              <a:spcAft>
                <a:spcPts val="900"/>
              </a:spcAft>
              <a:buNone/>
            </a:pP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3590092" y="3886200"/>
            <a:ext cx="5314950" cy="201168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复习信息论</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 </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信源用初始分布 </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转移概率</a:t>
            </a:r>
            <a:endParaRPr lang="en-US" altLang="zh-CN" sz="2100"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可以求得稳态概率和极限熵</a:t>
            </a:r>
            <a:endParaRPr lang="en-US" altLang="zh-CN" sz="2100"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endParaRPr lang="en-US" altLang="zh-CN" sz="2100"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这里也是类似的！</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32542" y="2283716"/>
            <a:ext cx="3922634" cy="3278981"/>
          </a:xfrm>
          <a:prstGeom prst="rect">
            <a:avLst/>
          </a:prstGeom>
        </p:spPr>
      </p:pic>
      <p:pic>
        <p:nvPicPr>
          <p:cNvPr id="3" name="图片 2"/>
          <p:cNvPicPr>
            <a:picLocks noChangeAspect="1"/>
          </p:cNvPicPr>
          <p:nvPr/>
        </p:nvPicPr>
        <p:blipFill>
          <a:blip r:embed="rId4"/>
          <a:stretch>
            <a:fillRect/>
          </a:stretch>
        </p:blipFill>
        <p:spPr>
          <a:xfrm>
            <a:off x="4049446" y="1965961"/>
            <a:ext cx="3238612" cy="1832372"/>
          </a:xfrm>
          <a:prstGeom prst="rect">
            <a:avLst/>
          </a:prstGeom>
        </p:spPr>
      </p:pic>
    </p:spTree>
    <p:extLst>
      <p:ext uri="{BB962C8B-B14F-4D97-AF65-F5344CB8AC3E}">
        <p14:creationId xmlns:p14="http://schemas.microsoft.com/office/powerpoint/2010/main" val="4134951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18</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5.1.2 </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的定义</a:t>
            </a:r>
          </a:p>
          <a:p>
            <a:pPr marL="89154" indent="0">
              <a:spcAft>
                <a:spcPts val="900"/>
              </a:spcAft>
              <a:buNone/>
            </a:pP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3225589" y="2114550"/>
            <a:ext cx="5712671" cy="3771900"/>
          </a:xfrm>
          <a:prstGeom prst="rect">
            <a:avLst/>
          </a:prstGeom>
        </p:spPr>
        <p:txBody>
          <a:bodyPr vert="horz" lIns="41148" tIns="6858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假定随机冲浪者处于</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n</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个网页的初始概率相等，那么初始概率分布向量为</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v</a:t>
            </a:r>
            <a:r>
              <a:rPr lang="en-US" altLang="zh-CN" sz="2100" baseline="-25000" dirty="0">
                <a:solidFill>
                  <a:schemeClr val="accent4">
                    <a:lumMod val="50000"/>
                  </a:schemeClr>
                </a:solidFill>
                <a:latin typeface="Cambria Math" panose="02040503050406030204" pitchFamily="18" charset="0"/>
                <a:ea typeface="方正卡通简体" panose="03000509000000000000" pitchFamily="65" charset="-122"/>
              </a:rPr>
              <a:t>0</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，其中每个元素值为</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1/n</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。根据转移矩阵</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M</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，我们可以求得</a:t>
            </a:r>
            <a:r>
              <a:rPr lang="en-US" altLang="zh-CN" sz="2100" dirty="0" err="1">
                <a:solidFill>
                  <a:schemeClr val="accent4">
                    <a:lumMod val="50000"/>
                  </a:schemeClr>
                </a:solidFill>
                <a:latin typeface="Cambria Math" panose="02040503050406030204" pitchFamily="18" charset="0"/>
                <a:ea typeface="方正卡通简体" panose="03000509000000000000" pitchFamily="65" charset="-122"/>
              </a:rPr>
              <a:t>i</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步之后的概率分布向量 </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M</a:t>
            </a:r>
            <a:r>
              <a:rPr lang="en-US" altLang="zh-CN" sz="2100" b="1" baseline="30000" dirty="0">
                <a:solidFill>
                  <a:schemeClr val="accent4">
                    <a:lumMod val="50000"/>
                  </a:schemeClr>
                </a:solidFill>
                <a:latin typeface="Cambria Math" panose="02040503050406030204" pitchFamily="18" charset="0"/>
                <a:ea typeface="方正卡通简体" panose="03000509000000000000" pitchFamily="65" charset="-122"/>
              </a:rPr>
              <a:t>i</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v</a:t>
            </a:r>
            <a:r>
              <a:rPr lang="en-US" altLang="zh-CN" sz="2100" baseline="-25000" dirty="0">
                <a:solidFill>
                  <a:schemeClr val="accent4">
                    <a:lumMod val="50000"/>
                  </a:schemeClr>
                </a:solidFill>
                <a:latin typeface="Cambria Math" panose="02040503050406030204" pitchFamily="18" charset="0"/>
                <a:ea typeface="方正卡通简体" panose="03000509000000000000" pitchFamily="65" charset="-122"/>
              </a:rPr>
              <a:t>0</a:t>
            </a:r>
          </a:p>
          <a:p>
            <a:pPr marL="89154" indent="0">
              <a:spcAft>
                <a:spcPts val="900"/>
              </a:spcAft>
              <a:buNone/>
            </a:pPr>
            <a:r>
              <a:rPr lang="zh-CN" altLang="en-US" sz="2100" dirty="0">
                <a:solidFill>
                  <a:schemeClr val="accent2">
                    <a:lumMod val="75000"/>
                  </a:schemeClr>
                </a:solidFill>
                <a:latin typeface="Cambria Math" panose="02040503050406030204" pitchFamily="18" charset="0"/>
                <a:ea typeface="方正卡通简体" panose="03000509000000000000" pitchFamily="65" charset="-122"/>
              </a:rPr>
              <a:t>如果是平稳的，条件是：在不可约、非周期、正常返的条件下，马尔可夫链拥有唯一稳态分布。</a:t>
            </a:r>
            <a:endParaRPr lang="en-US" altLang="zh-CN" sz="2100" dirty="0">
              <a:solidFill>
                <a:schemeClr val="accent2">
                  <a:lumMod val="75000"/>
                </a:schemeClr>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100" dirty="0">
                <a:solidFill>
                  <a:schemeClr val="accent3"/>
                </a:solidFill>
                <a:latin typeface="Cambria Math" panose="02040503050406030204" pitchFamily="18" charset="0"/>
                <a:ea typeface="方正卡通简体" panose="03000509000000000000" pitchFamily="65" charset="-122"/>
              </a:rPr>
              <a:t>图是强连通</a:t>
            </a:r>
            <a:r>
              <a:rPr lang="en-US" altLang="zh-CN" sz="2100" dirty="0">
                <a:solidFill>
                  <a:schemeClr val="accent3"/>
                </a:solidFill>
                <a:latin typeface="Cambria Math" panose="02040503050406030204" pitchFamily="18" charset="0"/>
                <a:ea typeface="方正卡通简体" panose="03000509000000000000" pitchFamily="65" charset="-122"/>
              </a:rPr>
              <a:t>(strongly connected)</a:t>
            </a:r>
            <a:r>
              <a:rPr lang="zh-CN" altLang="en-US" sz="2100" dirty="0">
                <a:solidFill>
                  <a:schemeClr val="accent3"/>
                </a:solidFill>
                <a:latin typeface="Cambria Math" panose="02040503050406030204" pitchFamily="18" charset="0"/>
                <a:ea typeface="方正卡通简体" panose="03000509000000000000" pitchFamily="65" charset="-122"/>
              </a:rPr>
              <a:t>图，即可以从任一节点到达其他节点</a:t>
            </a:r>
            <a:r>
              <a:rPr lang="en-US" altLang="zh-CN" sz="2100" dirty="0">
                <a:solidFill>
                  <a:schemeClr val="accent3"/>
                </a:solidFill>
                <a:latin typeface="Cambria Math" panose="02040503050406030204" pitchFamily="18" charset="0"/>
                <a:ea typeface="方正卡通简体" panose="03000509000000000000" pitchFamily="65" charset="-122"/>
              </a:rPr>
              <a:t>;</a:t>
            </a:r>
          </a:p>
          <a:p>
            <a:pPr>
              <a:spcAft>
                <a:spcPts val="900"/>
              </a:spcAft>
              <a:buFont typeface="Wingdings" panose="05000000000000000000" pitchFamily="2" charset="2"/>
              <a:buChar char="n"/>
            </a:pPr>
            <a:r>
              <a:rPr lang="zh-CN" altLang="en-US" sz="2100" dirty="0">
                <a:solidFill>
                  <a:schemeClr val="accent2">
                    <a:lumMod val="75000"/>
                  </a:schemeClr>
                </a:solidFill>
                <a:latin typeface="Cambria Math" panose="02040503050406030204" pitchFamily="18" charset="0"/>
                <a:ea typeface="方正卡通简体" panose="03000509000000000000" pitchFamily="65" charset="-122"/>
              </a:rPr>
              <a:t> </a:t>
            </a:r>
            <a:r>
              <a:rPr lang="zh-CN" altLang="en-US" sz="2100" dirty="0">
                <a:solidFill>
                  <a:schemeClr val="accent5">
                    <a:lumMod val="75000"/>
                  </a:schemeClr>
                </a:solidFill>
                <a:latin typeface="Cambria Math" panose="02040503050406030204" pitchFamily="18" charset="0"/>
                <a:ea typeface="方正卡通简体" panose="03000509000000000000" pitchFamily="65" charset="-122"/>
              </a:rPr>
              <a:t>图不存在终止点</a:t>
            </a:r>
            <a:r>
              <a:rPr lang="en-US" altLang="zh-CN" sz="2100" dirty="0">
                <a:solidFill>
                  <a:schemeClr val="accent5">
                    <a:lumMod val="75000"/>
                  </a:schemeClr>
                </a:solidFill>
                <a:latin typeface="Cambria Math" panose="02040503050406030204" pitchFamily="18" charset="0"/>
                <a:ea typeface="方正卡通简体" panose="03000509000000000000" pitchFamily="65" charset="-122"/>
              </a:rPr>
              <a:t>(dead-end )</a:t>
            </a:r>
            <a:r>
              <a:rPr lang="zh-CN" altLang="en-US" sz="2100" dirty="0">
                <a:solidFill>
                  <a:schemeClr val="accent5">
                    <a:lumMod val="75000"/>
                  </a:schemeClr>
                </a:solidFill>
                <a:latin typeface="Cambria Math" panose="02040503050406030204" pitchFamily="18" charset="0"/>
                <a:ea typeface="方正卡通简体" panose="03000509000000000000" pitchFamily="65" charset="-122"/>
              </a:rPr>
              <a:t>，即那些不存在出链的节点。</a:t>
            </a:r>
          </a:p>
          <a:p>
            <a:pPr marL="89154" indent="0">
              <a:spcAft>
                <a:spcPts val="900"/>
              </a:spcAft>
              <a:buNone/>
            </a:pPr>
            <a:endParaRPr lang="en-US" altLang="zh-CN" sz="2100" dirty="0">
              <a:solidFill>
                <a:schemeClr val="accent2">
                  <a:lumMod val="75000"/>
                </a:schemeClr>
              </a:solidFill>
              <a:latin typeface="Cambria Math" panose="02040503050406030204" pitchFamily="18" charset="0"/>
              <a:ea typeface="方正卡通简体" panose="03000509000000000000" pitchFamily="65" charset="-122"/>
            </a:endParaRPr>
          </a:p>
          <a:p>
            <a:pPr marL="89154" indent="0">
              <a:spcAft>
                <a:spcPts val="900"/>
              </a:spcAft>
              <a:buNone/>
            </a:pPr>
            <a:endParaRPr lang="zh-CN" altLang="en-US" sz="2100" dirty="0">
              <a:solidFill>
                <a:schemeClr val="accent3">
                  <a:lumMod val="75000"/>
                </a:schemeClr>
              </a:solidFill>
              <a:latin typeface="Cambria Math" panose="02040503050406030204" pitchFamily="18" charset="0"/>
              <a:ea typeface="方正卡通简体" panose="03000509000000000000" pitchFamily="65" charset="-122"/>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00629" y="2005965"/>
            <a:ext cx="3372839" cy="2819400"/>
          </a:xfrm>
          <a:prstGeom prst="rect">
            <a:avLst/>
          </a:prstGeom>
        </p:spPr>
      </p:pic>
      <p:pic>
        <p:nvPicPr>
          <p:cNvPr id="3" name="图片 2"/>
          <p:cNvPicPr>
            <a:picLocks noChangeAspect="1"/>
          </p:cNvPicPr>
          <p:nvPr/>
        </p:nvPicPr>
        <p:blipFill>
          <a:blip r:embed="rId4"/>
          <a:stretch>
            <a:fillRect/>
          </a:stretch>
        </p:blipFill>
        <p:spPr>
          <a:xfrm>
            <a:off x="413822" y="4800600"/>
            <a:ext cx="2811767" cy="1590868"/>
          </a:xfrm>
          <a:prstGeom prst="rect">
            <a:avLst/>
          </a:prstGeom>
        </p:spPr>
      </p:pic>
    </p:spTree>
    <p:extLst>
      <p:ext uri="{BB962C8B-B14F-4D97-AF65-F5344CB8AC3E}">
        <p14:creationId xmlns:p14="http://schemas.microsoft.com/office/powerpoint/2010/main" val="2191665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19</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5.1.2 </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的定义</a:t>
            </a:r>
          </a:p>
          <a:p>
            <a:pPr marL="89154" indent="0">
              <a:spcAft>
                <a:spcPts val="900"/>
              </a:spcAft>
              <a:buNone/>
            </a:pP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3225589" y="2114550"/>
            <a:ext cx="5712671" cy="377190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900"/>
              </a:spcAft>
              <a:buFont typeface="Wingdings" panose="05000000000000000000" pitchFamily="2" charset="2"/>
              <a:buChar char="n"/>
            </a:pPr>
            <a:r>
              <a:rPr lang="zh-CN" altLang="en-US" sz="2100" dirty="0">
                <a:solidFill>
                  <a:schemeClr val="accent3"/>
                </a:solidFill>
                <a:latin typeface="Cambria Math" panose="02040503050406030204" pitchFamily="18" charset="0"/>
                <a:ea typeface="方正卡通简体" panose="03000509000000000000" pitchFamily="65" charset="-122"/>
              </a:rPr>
              <a:t>图是强连通</a:t>
            </a:r>
            <a:r>
              <a:rPr lang="en-US" altLang="zh-CN" sz="2100" dirty="0">
                <a:solidFill>
                  <a:schemeClr val="accent3"/>
                </a:solidFill>
                <a:latin typeface="Cambria Math" panose="02040503050406030204" pitchFamily="18" charset="0"/>
                <a:ea typeface="方正卡通简体" panose="03000509000000000000" pitchFamily="65" charset="-122"/>
              </a:rPr>
              <a:t>(strongly connected)</a:t>
            </a:r>
            <a:r>
              <a:rPr lang="zh-CN" altLang="en-US" sz="2100" dirty="0">
                <a:solidFill>
                  <a:schemeClr val="accent3"/>
                </a:solidFill>
                <a:latin typeface="Cambria Math" panose="02040503050406030204" pitchFamily="18" charset="0"/>
                <a:ea typeface="方正卡通简体" panose="03000509000000000000" pitchFamily="65" charset="-122"/>
              </a:rPr>
              <a:t>图，即可以从任一节点到达其他节点</a:t>
            </a:r>
            <a:r>
              <a:rPr lang="en-US" altLang="zh-CN" sz="2100" dirty="0">
                <a:solidFill>
                  <a:schemeClr val="accent3"/>
                </a:solidFill>
                <a:latin typeface="Cambria Math" panose="02040503050406030204" pitchFamily="18" charset="0"/>
                <a:ea typeface="方正卡通简体" panose="03000509000000000000" pitchFamily="65" charset="-122"/>
              </a:rPr>
              <a:t>;</a:t>
            </a:r>
          </a:p>
          <a:p>
            <a:pPr>
              <a:spcAft>
                <a:spcPts val="900"/>
              </a:spcAft>
              <a:buFont typeface="Wingdings" panose="05000000000000000000" pitchFamily="2" charset="2"/>
              <a:buChar char="n"/>
            </a:pPr>
            <a:r>
              <a:rPr lang="zh-CN" altLang="en-US" sz="2100" dirty="0">
                <a:solidFill>
                  <a:schemeClr val="accent2">
                    <a:lumMod val="75000"/>
                  </a:schemeClr>
                </a:solidFill>
                <a:latin typeface="Cambria Math" panose="02040503050406030204" pitchFamily="18" charset="0"/>
                <a:ea typeface="方正卡通简体" panose="03000509000000000000" pitchFamily="65" charset="-122"/>
              </a:rPr>
              <a:t> </a:t>
            </a:r>
            <a:r>
              <a:rPr lang="zh-CN" altLang="en-US" sz="2100" dirty="0">
                <a:solidFill>
                  <a:schemeClr val="accent5">
                    <a:lumMod val="75000"/>
                  </a:schemeClr>
                </a:solidFill>
                <a:latin typeface="Cambria Math" panose="02040503050406030204" pitchFamily="18" charset="0"/>
                <a:ea typeface="方正卡通简体" panose="03000509000000000000" pitchFamily="65" charset="-122"/>
              </a:rPr>
              <a:t>图不存在终止点</a:t>
            </a:r>
            <a:r>
              <a:rPr lang="en-US" altLang="zh-CN" sz="2100" dirty="0">
                <a:solidFill>
                  <a:schemeClr val="accent5">
                    <a:lumMod val="75000"/>
                  </a:schemeClr>
                </a:solidFill>
                <a:latin typeface="Cambria Math" panose="02040503050406030204" pitchFamily="18" charset="0"/>
                <a:ea typeface="方正卡通简体" panose="03000509000000000000" pitchFamily="65" charset="-122"/>
              </a:rPr>
              <a:t>(dead-end )</a:t>
            </a:r>
            <a:r>
              <a:rPr lang="zh-CN" altLang="en-US" sz="2100" dirty="0">
                <a:solidFill>
                  <a:schemeClr val="accent5">
                    <a:lumMod val="75000"/>
                  </a:schemeClr>
                </a:solidFill>
                <a:latin typeface="Cambria Math" panose="02040503050406030204" pitchFamily="18" charset="0"/>
                <a:ea typeface="方正卡通简体" panose="03000509000000000000" pitchFamily="65" charset="-122"/>
              </a:rPr>
              <a:t>，即那些不存在出链的节点。</a:t>
            </a:r>
          </a:p>
          <a:p>
            <a:pPr marL="89154" indent="0" algn="ctr">
              <a:spcAft>
                <a:spcPts val="900"/>
              </a:spcAft>
              <a:buNone/>
            </a:pPr>
            <a:r>
              <a:rPr lang="en-US" altLang="zh-CN" sz="3300" dirty="0">
                <a:solidFill>
                  <a:schemeClr val="accent2">
                    <a:lumMod val="75000"/>
                  </a:schemeClr>
                </a:solidFill>
                <a:latin typeface="Cambria Math" panose="02040503050406030204" pitchFamily="18" charset="0"/>
                <a:ea typeface="方正卡通简体" panose="03000509000000000000" pitchFamily="65" charset="-122"/>
              </a:rPr>
              <a:t>V=</a:t>
            </a:r>
            <a:r>
              <a:rPr lang="en-US" altLang="zh-CN" sz="3300" dirty="0">
                <a:solidFill>
                  <a:schemeClr val="accent5">
                    <a:lumMod val="75000"/>
                  </a:schemeClr>
                </a:solidFill>
                <a:latin typeface="Cambria Math" panose="02040503050406030204" pitchFamily="18" charset="0"/>
                <a:ea typeface="方正卡通简体" panose="03000509000000000000" pitchFamily="65" charset="-122"/>
              </a:rPr>
              <a:t>M</a:t>
            </a:r>
            <a:r>
              <a:rPr lang="en-US" altLang="zh-CN" sz="3300" dirty="0">
                <a:solidFill>
                  <a:schemeClr val="accent2">
                    <a:lumMod val="75000"/>
                  </a:schemeClr>
                </a:solidFill>
                <a:latin typeface="Cambria Math" panose="02040503050406030204" pitchFamily="18" charset="0"/>
                <a:ea typeface="方正卡通简体" panose="03000509000000000000" pitchFamily="65" charset="-122"/>
              </a:rPr>
              <a:t>V</a:t>
            </a:r>
          </a:p>
          <a:p>
            <a:pPr marL="89154" indent="0" algn="just">
              <a:spcAft>
                <a:spcPts val="900"/>
              </a:spcAft>
              <a:buNone/>
            </a:pPr>
            <a:r>
              <a:rPr lang="en-US" altLang="zh-CN" sz="3300" dirty="0">
                <a:solidFill>
                  <a:schemeClr val="accent2">
                    <a:lumMod val="75000"/>
                  </a:schemeClr>
                </a:solidFill>
                <a:latin typeface="Cambria Math" panose="02040503050406030204" pitchFamily="18" charset="0"/>
                <a:ea typeface="方正卡通简体" panose="03000509000000000000" pitchFamily="65" charset="-122"/>
              </a:rPr>
              <a:t>                     </a:t>
            </a:r>
            <a:r>
              <a:rPr lang="el-GR" altLang="zh-CN" sz="3300" dirty="0">
                <a:solidFill>
                  <a:schemeClr val="accent2">
                    <a:lumMod val="75000"/>
                  </a:schemeClr>
                </a:solidFill>
                <a:latin typeface="Cambria Math" panose="02040503050406030204" pitchFamily="18" charset="0"/>
                <a:ea typeface="方正卡通简体" panose="03000509000000000000" pitchFamily="65" charset="-122"/>
              </a:rPr>
              <a:t>λ</a:t>
            </a:r>
            <a:r>
              <a:rPr lang="en-US" altLang="zh-CN" sz="3300" dirty="0">
                <a:solidFill>
                  <a:schemeClr val="accent5">
                    <a:lumMod val="75000"/>
                  </a:schemeClr>
                </a:solidFill>
                <a:latin typeface="Cambria Math" panose="02040503050406030204" pitchFamily="18" charset="0"/>
                <a:ea typeface="方正卡通简体" panose="03000509000000000000" pitchFamily="65" charset="-122"/>
              </a:rPr>
              <a:t>V</a:t>
            </a:r>
            <a:r>
              <a:rPr lang="en-US" altLang="zh-CN" sz="3300" dirty="0">
                <a:solidFill>
                  <a:schemeClr val="accent2">
                    <a:lumMod val="75000"/>
                  </a:schemeClr>
                </a:solidFill>
                <a:latin typeface="Cambria Math" panose="02040503050406030204" pitchFamily="18" charset="0"/>
                <a:ea typeface="方正卡通简体" panose="03000509000000000000" pitchFamily="65" charset="-122"/>
              </a:rPr>
              <a:t>=M</a:t>
            </a:r>
            <a:r>
              <a:rPr lang="en-US" altLang="zh-CN" sz="3300" dirty="0">
                <a:solidFill>
                  <a:schemeClr val="accent5">
                    <a:lumMod val="75000"/>
                  </a:schemeClr>
                </a:solidFill>
                <a:latin typeface="Cambria Math" panose="02040503050406030204" pitchFamily="18" charset="0"/>
                <a:ea typeface="方正卡通简体" panose="03000509000000000000" pitchFamily="65" charset="-122"/>
              </a:rPr>
              <a:t>V</a:t>
            </a:r>
          </a:p>
          <a:p>
            <a:pPr marL="89154" indent="0" algn="just">
              <a:spcAft>
                <a:spcPts val="900"/>
              </a:spcAft>
              <a:buNone/>
            </a:pPr>
            <a:r>
              <a:rPr lang="zh-CN" altLang="en-US" sz="2400" dirty="0">
                <a:solidFill>
                  <a:schemeClr val="accent5">
                    <a:lumMod val="75000"/>
                  </a:schemeClr>
                </a:solidFill>
                <a:latin typeface="Cambria Math" panose="02040503050406030204" pitchFamily="18" charset="0"/>
                <a:ea typeface="方正卡通简体" panose="03000509000000000000" pitchFamily="65" charset="-122"/>
              </a:rPr>
              <a:t>         </a:t>
            </a:r>
            <a:r>
              <a:rPr lang="zh-CN" altLang="en-US" sz="2400" dirty="0">
                <a:solidFill>
                  <a:srgbClr val="002060"/>
                </a:solidFill>
                <a:latin typeface="Cambria Math" panose="02040503050406030204" pitchFamily="18" charset="0"/>
                <a:ea typeface="方正卡通简体" panose="03000509000000000000" pitchFamily="65" charset="-122"/>
              </a:rPr>
              <a:t>可以从特征向量和特征值考虑</a:t>
            </a:r>
            <a:endParaRPr lang="en-US" altLang="zh-CN" sz="2400" dirty="0">
              <a:solidFill>
                <a:srgbClr val="002060"/>
              </a:solidFill>
              <a:latin typeface="Cambria Math" panose="02040503050406030204" pitchFamily="18" charset="0"/>
              <a:ea typeface="方正卡通简体" panose="03000509000000000000" pitchFamily="65" charset="-122"/>
            </a:endParaRPr>
          </a:p>
          <a:p>
            <a:pPr marL="89154" indent="0">
              <a:spcAft>
                <a:spcPts val="900"/>
              </a:spcAft>
              <a:buNone/>
            </a:pPr>
            <a:endParaRPr lang="en-US" altLang="zh-CN" sz="2100" dirty="0">
              <a:solidFill>
                <a:schemeClr val="accent2">
                  <a:lumMod val="75000"/>
                </a:schemeClr>
              </a:solidFill>
              <a:latin typeface="Cambria Math" panose="02040503050406030204" pitchFamily="18" charset="0"/>
              <a:ea typeface="方正卡通简体" panose="03000509000000000000" pitchFamily="65" charset="-122"/>
            </a:endParaRPr>
          </a:p>
          <a:p>
            <a:pPr marL="89154" indent="0">
              <a:spcAft>
                <a:spcPts val="900"/>
              </a:spcAft>
              <a:buNone/>
            </a:pPr>
            <a:endParaRPr lang="zh-CN" altLang="en-US" sz="2100" dirty="0">
              <a:solidFill>
                <a:schemeClr val="accent3">
                  <a:lumMod val="75000"/>
                </a:schemeClr>
              </a:solidFill>
              <a:latin typeface="Cambria Math" panose="02040503050406030204" pitchFamily="18" charset="0"/>
              <a:ea typeface="方正卡通简体" panose="03000509000000000000" pitchFamily="65" charset="-122"/>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00629" y="2005965"/>
            <a:ext cx="3372839" cy="2819400"/>
          </a:xfrm>
          <a:prstGeom prst="rect">
            <a:avLst/>
          </a:prstGeom>
        </p:spPr>
      </p:pic>
      <p:pic>
        <p:nvPicPr>
          <p:cNvPr id="9" name="图片 8"/>
          <p:cNvPicPr>
            <a:picLocks noChangeAspect="1"/>
          </p:cNvPicPr>
          <p:nvPr/>
        </p:nvPicPr>
        <p:blipFill>
          <a:blip r:embed="rId4"/>
          <a:stretch>
            <a:fillRect/>
          </a:stretch>
        </p:blipFill>
        <p:spPr>
          <a:xfrm>
            <a:off x="413822" y="4800600"/>
            <a:ext cx="2811767" cy="1590868"/>
          </a:xfrm>
          <a:prstGeom prst="rect">
            <a:avLst/>
          </a:prstGeom>
        </p:spPr>
      </p:pic>
    </p:spTree>
    <p:extLst>
      <p:ext uri="{BB962C8B-B14F-4D97-AF65-F5344CB8AC3E}">
        <p14:creationId xmlns:p14="http://schemas.microsoft.com/office/powerpoint/2010/main" val="428500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方正卡通简体" panose="03000509000000000000" pitchFamily="65" charset="-122"/>
              </a:rPr>
              <a:t>5</a:t>
            </a:r>
            <a:r>
              <a:rPr lang="zh-CN" altLang="en-US" dirty="0">
                <a:latin typeface="Cambria Math" panose="02040503050406030204" pitchFamily="18" charset="0"/>
                <a:ea typeface="方正卡通简体" panose="03000509000000000000" pitchFamily="65" charset="-122"/>
              </a:rPr>
              <a:t>章教学大纲要求</a:t>
            </a:r>
          </a:p>
        </p:txBody>
      </p:sp>
      <p:sp>
        <p:nvSpPr>
          <p:cNvPr id="5" name="灯片编号占位符 4"/>
          <p:cNvSpPr>
            <a:spLocks noGrp="1"/>
          </p:cNvSpPr>
          <p:nvPr>
            <p:ph type="sldNum" sz="quarter" idx="12"/>
          </p:nvPr>
        </p:nvSpPr>
        <p:spPr/>
        <p:txBody>
          <a:bodyPr/>
          <a:lstStyle/>
          <a:p>
            <a:fld id="{19B12225-5612-419B-A8D5-4B8EEE4C217E}" type="slidenum">
              <a:rPr lang="en-US" smtClean="0"/>
              <a:pPr/>
              <a:t>2</a:t>
            </a:fld>
            <a:endParaRPr lang="en-US"/>
          </a:p>
        </p:txBody>
      </p:sp>
      <p:sp>
        <p:nvSpPr>
          <p:cNvPr id="13" name="内容占位符 2"/>
          <p:cNvSpPr>
            <a:spLocks noGrp="1"/>
          </p:cNvSpPr>
          <p:nvPr>
            <p:ph idx="1"/>
          </p:nvPr>
        </p:nvSpPr>
        <p:spPr>
          <a:xfrm>
            <a:off x="285750" y="1655065"/>
            <a:ext cx="8801100" cy="4139945"/>
          </a:xfrm>
        </p:spPr>
        <p:txBody>
          <a:bodyPr>
            <a:normAutofit/>
          </a:bodyPr>
          <a:lstStyle/>
          <a:p>
            <a:pPr marL="89154" indent="0">
              <a:buNone/>
            </a:pPr>
            <a:r>
              <a:rPr lang="en-US" altLang="zh-CN" sz="2850" dirty="0">
                <a:latin typeface="Cambria Math" panose="02040503050406030204" pitchFamily="18" charset="0"/>
                <a:ea typeface="Cambria Math" panose="02040503050406030204" pitchFamily="18" charset="0"/>
                <a:cs typeface="萝莉体 第二版" panose="02000500000000000000" pitchFamily="2" charset="-122"/>
              </a:rPr>
              <a:t>5. </a:t>
            </a:r>
            <a:r>
              <a:rPr lang="zh-CN" altLang="zh-CN" sz="2850" dirty="0">
                <a:latin typeface="Cambria Math" panose="02040503050406030204" pitchFamily="18" charset="0"/>
                <a:ea typeface="萝莉体 第二版" panose="02000500000000000000" pitchFamily="2" charset="-122"/>
                <a:cs typeface="萝莉体 第二版" panose="02000500000000000000" pitchFamily="2" charset="-122"/>
              </a:rPr>
              <a:t>连接分析</a:t>
            </a:r>
          </a:p>
          <a:p>
            <a:pPr marL="89154" indent="0">
              <a:buNone/>
            </a:pPr>
            <a:r>
              <a:rPr lang="zh-CN" altLang="zh-CN" sz="2850" dirty="0">
                <a:solidFill>
                  <a:srgbClr val="CC0066"/>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rgbClr val="CC0066"/>
                </a:solidFill>
                <a:latin typeface="Cambria Math" panose="02040503050406030204" pitchFamily="18" charset="0"/>
                <a:ea typeface="Cambria Math" panose="02040503050406030204" pitchFamily="18" charset="0"/>
                <a:cs typeface="萝莉体 第二版" panose="02000500000000000000" pitchFamily="2" charset="-122"/>
              </a:rPr>
              <a:t>1</a:t>
            </a:r>
            <a:r>
              <a:rPr lang="zh-CN" altLang="zh-CN" sz="2850" dirty="0">
                <a:solidFill>
                  <a:srgbClr val="CC0066"/>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rgbClr val="CC0066"/>
                </a:solidFill>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zh-CN" sz="2850" dirty="0">
                <a:solidFill>
                  <a:srgbClr val="CC0066"/>
                </a:solidFill>
                <a:latin typeface="Cambria Math" panose="02040503050406030204" pitchFamily="18" charset="0"/>
                <a:ea typeface="萝莉体 第二版" panose="02000500000000000000" pitchFamily="2" charset="-122"/>
                <a:cs typeface="萝莉体 第二版" panose="02000500000000000000" pitchFamily="2" charset="-122"/>
              </a:rPr>
              <a:t>基本概念</a:t>
            </a:r>
          </a:p>
          <a:p>
            <a:pPr marL="89154" indent="0">
              <a:buNone/>
            </a:pPr>
            <a:r>
              <a:rPr lang="zh-CN" altLang="zh-CN" sz="28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2</a:t>
            </a:r>
            <a:r>
              <a:rPr lang="zh-CN" altLang="zh-CN" sz="28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zh-CN" sz="28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快速计算</a:t>
            </a:r>
          </a:p>
          <a:p>
            <a:pPr marL="89154" indent="0">
              <a:buNone/>
            </a:pPr>
            <a:r>
              <a:rPr lang="zh-CN" altLang="zh-CN" sz="2850" dirty="0">
                <a:solidFill>
                  <a:srgbClr val="00B0F0"/>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rgbClr val="00B0F0"/>
                </a:solidFill>
                <a:latin typeface="Cambria Math" panose="02040503050406030204" pitchFamily="18" charset="0"/>
                <a:ea typeface="Cambria Math" panose="02040503050406030204" pitchFamily="18" charset="0"/>
                <a:cs typeface="萝莉体 第二版" panose="02000500000000000000" pitchFamily="2" charset="-122"/>
              </a:rPr>
              <a:t>3</a:t>
            </a:r>
            <a:r>
              <a:rPr lang="zh-CN" altLang="zh-CN" sz="2850" dirty="0">
                <a:solidFill>
                  <a:srgbClr val="00B0F0"/>
                </a:solidFill>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2850" dirty="0">
                <a:solidFill>
                  <a:srgbClr val="00B0F0"/>
                </a:solidFill>
                <a:latin typeface="Cambria Math" panose="02040503050406030204" pitchFamily="18" charset="0"/>
                <a:ea typeface="Cambria Math" panose="02040503050406030204" pitchFamily="18" charset="0"/>
                <a:cs typeface="萝莉体 第二版" panose="02000500000000000000" pitchFamily="2" charset="-122"/>
              </a:rPr>
              <a:t>PageRank</a:t>
            </a:r>
            <a:endParaRPr lang="zh-CN" altLang="zh-CN" sz="2850" dirty="0">
              <a:solidFill>
                <a:srgbClr val="00B0F0"/>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r>
              <a:rPr lang="zh-CN" altLang="zh-CN" sz="2850" dirty="0">
                <a:latin typeface="Cambria Math" panose="02040503050406030204" pitchFamily="18" charset="0"/>
                <a:ea typeface="萝莉体 第二版" panose="02000500000000000000" pitchFamily="2" charset="-122"/>
                <a:cs typeface="萝莉体 第二版" panose="02000500000000000000" pitchFamily="2" charset="-122"/>
              </a:rPr>
              <a:t>教学基本要求：</a:t>
            </a:r>
            <a:r>
              <a:rPr lang="en-US" altLang="zh-CN" sz="2850" dirty="0">
                <a:latin typeface="Cambria Math" panose="02040503050406030204" pitchFamily="18" charset="0"/>
                <a:ea typeface="萝莉体 第二版" panose="02000500000000000000" pitchFamily="2" charset="-122"/>
                <a:cs typeface="萝莉体 第二版" panose="02000500000000000000" pitchFamily="2" charset="-122"/>
              </a:rPr>
              <a:t> </a:t>
            </a:r>
            <a:r>
              <a:rPr lang="zh-CN" altLang="zh-CN" sz="2850" dirty="0">
                <a:latin typeface="Cambria Math" panose="02040503050406030204" pitchFamily="18" charset="0"/>
                <a:ea typeface="萝莉体 第二版" panose="02000500000000000000" pitchFamily="2" charset="-122"/>
                <a:cs typeface="萝莉体 第二版" panose="02000500000000000000" pitchFamily="2" charset="-122"/>
              </a:rPr>
              <a:t>掌握</a:t>
            </a:r>
            <a:r>
              <a:rPr lang="en-US" altLang="zh-CN" sz="2850" dirty="0">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zh-CN" sz="2850" dirty="0">
                <a:latin typeface="Cambria Math" panose="02040503050406030204" pitchFamily="18" charset="0"/>
                <a:ea typeface="萝莉体 第二版" panose="02000500000000000000" pitchFamily="2" charset="-122"/>
                <a:cs typeface="萝莉体 第二版" panose="02000500000000000000" pitchFamily="2" charset="-122"/>
              </a:rPr>
              <a:t>基本概念和</a:t>
            </a:r>
            <a:r>
              <a:rPr lang="en-US" altLang="zh-CN" sz="2850" dirty="0">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zh-CN" sz="2850" dirty="0">
                <a:latin typeface="Cambria Math" panose="02040503050406030204" pitchFamily="18" charset="0"/>
                <a:ea typeface="萝莉体 第二版" panose="02000500000000000000" pitchFamily="2" charset="-122"/>
                <a:cs typeface="萝莉体 第二版" panose="02000500000000000000" pitchFamily="2" charset="-122"/>
              </a:rPr>
              <a:t>快速计算，了解面向主题的</a:t>
            </a:r>
            <a:r>
              <a:rPr lang="en-US" altLang="zh-CN" sz="2850" dirty="0">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zh-CN" sz="2850" dirty="0">
                <a:latin typeface="Cambria Math" panose="02040503050406030204" pitchFamily="18" charset="0"/>
                <a:ea typeface="萝莉体 第二版" panose="02000500000000000000" pitchFamily="2" charset="-122"/>
                <a:cs typeface="萝莉体 第二版" panose="02000500000000000000" pitchFamily="2" charset="-122"/>
              </a:rPr>
              <a:t>方法和使用。</a:t>
            </a: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Tree>
    <p:extLst>
      <p:ext uri="{BB962C8B-B14F-4D97-AF65-F5344CB8AC3E}">
        <p14:creationId xmlns:p14="http://schemas.microsoft.com/office/powerpoint/2010/main" val="184098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20</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5.1.2 </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的定义</a:t>
            </a:r>
          </a:p>
          <a:p>
            <a:pPr marL="89154" indent="0">
              <a:spcAft>
                <a:spcPts val="900"/>
              </a:spcAft>
              <a:buNone/>
            </a:pP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3225589" y="2114550"/>
            <a:ext cx="5712671" cy="1314450"/>
          </a:xfrm>
          <a:prstGeom prst="rect">
            <a:avLst/>
          </a:prstGeom>
        </p:spPr>
        <p:txBody>
          <a:bodyPr vert="horz" lIns="41148" tIns="68580" rtlCol="0">
            <a:normAutofit fontScale="925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900"/>
              </a:spcAft>
              <a:buFont typeface="Wingdings" panose="05000000000000000000" pitchFamily="2" charset="2"/>
              <a:buChar char="n"/>
            </a:pPr>
            <a:r>
              <a:rPr lang="zh-CN" altLang="en-US" sz="2100" dirty="0">
                <a:solidFill>
                  <a:schemeClr val="accent3"/>
                </a:solidFill>
                <a:latin typeface="Cambria Math" panose="02040503050406030204" pitchFamily="18" charset="0"/>
                <a:ea typeface="方正卡通简体" panose="03000509000000000000" pitchFamily="65" charset="-122"/>
              </a:rPr>
              <a:t>对于</a:t>
            </a:r>
            <a:r>
              <a:rPr lang="en-US" altLang="zh-CN" sz="2100" dirty="0">
                <a:solidFill>
                  <a:schemeClr val="accent3"/>
                </a:solidFill>
                <a:latin typeface="Cambria Math" panose="02040503050406030204" pitchFamily="18" charset="0"/>
                <a:ea typeface="方正卡通简体" panose="03000509000000000000" pitchFamily="65" charset="-122"/>
              </a:rPr>
              <a:t>Web</a:t>
            </a:r>
            <a:r>
              <a:rPr lang="zh-CN" altLang="en-US" sz="2100" dirty="0">
                <a:solidFill>
                  <a:schemeClr val="accent3"/>
                </a:solidFill>
                <a:latin typeface="Cambria Math" panose="02040503050406030204" pitchFamily="18" charset="0"/>
                <a:ea typeface="方正卡通简体" panose="03000509000000000000" pitchFamily="65" charset="-122"/>
              </a:rPr>
              <a:t>本身而言，在错误控制在</a:t>
            </a:r>
            <a:r>
              <a:rPr lang="zh-CN" altLang="en-US" sz="2100" b="1" dirty="0">
                <a:solidFill>
                  <a:schemeClr val="accent3"/>
                </a:solidFill>
                <a:latin typeface="Cambria Math" panose="02040503050406030204" pitchFamily="18" charset="0"/>
                <a:ea typeface="方正卡通简体" panose="03000509000000000000" pitchFamily="65" charset="-122"/>
              </a:rPr>
              <a:t>双精度</a:t>
            </a:r>
            <a:r>
              <a:rPr lang="zh-CN" altLang="en-US" sz="2100" dirty="0">
                <a:solidFill>
                  <a:schemeClr val="accent3"/>
                </a:solidFill>
                <a:latin typeface="Cambria Math" panose="02040503050406030204" pitchFamily="18" charset="0"/>
                <a:ea typeface="方正卡通简体" panose="03000509000000000000" pitchFamily="65" charset="-122"/>
              </a:rPr>
              <a:t>的情况下，迭代</a:t>
            </a:r>
            <a:r>
              <a:rPr lang="en-US" altLang="zh-CN" sz="2100" dirty="0">
                <a:solidFill>
                  <a:schemeClr val="accent3"/>
                </a:solidFill>
                <a:latin typeface="Cambria Math" panose="02040503050406030204" pitchFamily="18" charset="0"/>
                <a:ea typeface="方正卡通简体" panose="03000509000000000000" pitchFamily="65" charset="-122"/>
              </a:rPr>
              <a:t>50 -75</a:t>
            </a:r>
            <a:r>
              <a:rPr lang="zh-CN" altLang="en-US" sz="2100" dirty="0">
                <a:solidFill>
                  <a:schemeClr val="accent3"/>
                </a:solidFill>
                <a:latin typeface="Cambria Math" panose="02040503050406030204" pitchFamily="18" charset="0"/>
                <a:ea typeface="方正卡通简体" panose="03000509000000000000" pitchFamily="65" charset="-122"/>
              </a:rPr>
              <a:t>次已经足够收敛。</a:t>
            </a:r>
            <a:endParaRPr lang="en-US" altLang="zh-CN" sz="2100" dirty="0">
              <a:solidFill>
                <a:schemeClr val="accent3"/>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100" dirty="0">
                <a:solidFill>
                  <a:schemeClr val="accent3"/>
                </a:solidFill>
                <a:latin typeface="Cambria Math" panose="02040503050406030204" pitchFamily="18" charset="0"/>
                <a:ea typeface="方正卡通简体" panose="03000509000000000000" pitchFamily="65" charset="-122"/>
              </a:rPr>
              <a:t>例</a:t>
            </a:r>
            <a:r>
              <a:rPr lang="en-US" altLang="zh-CN" sz="2100" dirty="0">
                <a:solidFill>
                  <a:schemeClr val="accent3"/>
                </a:solidFill>
                <a:latin typeface="Cambria Math" panose="02040503050406030204" pitchFamily="18" charset="0"/>
                <a:ea typeface="方正卡通简体" panose="03000509000000000000" pitchFamily="65" charset="-122"/>
              </a:rPr>
              <a:t>5.2 </a:t>
            </a:r>
            <a:r>
              <a:rPr lang="zh-CN" altLang="en-US" sz="2100" dirty="0">
                <a:solidFill>
                  <a:schemeClr val="accent2">
                    <a:lumMod val="75000"/>
                  </a:schemeClr>
                </a:solidFill>
                <a:latin typeface="Cambria Math" panose="02040503050406030204" pitchFamily="18" charset="0"/>
                <a:ea typeface="方正卡通简体" panose="03000509000000000000" pitchFamily="65" charset="-122"/>
              </a:rPr>
              <a:t> 迭代计算（初始矩阵乘以概率转移矩阵）</a:t>
            </a:r>
            <a:endParaRPr lang="zh-CN" altLang="en-US" sz="2100" dirty="0">
              <a:solidFill>
                <a:schemeClr val="accent5">
                  <a:lumMod val="75000"/>
                </a:schemeClr>
              </a:solidFill>
              <a:latin typeface="Cambria Math" panose="02040503050406030204" pitchFamily="18" charset="0"/>
              <a:ea typeface="方正卡通简体" panose="03000509000000000000" pitchFamily="65" charset="-122"/>
            </a:endParaRPr>
          </a:p>
          <a:p>
            <a:pPr marL="89154" indent="0" algn="ctr">
              <a:spcAft>
                <a:spcPts val="900"/>
              </a:spcAft>
              <a:buNone/>
            </a:pPr>
            <a:endParaRPr lang="en-US" altLang="zh-CN" sz="2100" dirty="0">
              <a:solidFill>
                <a:schemeClr val="accent2">
                  <a:lumMod val="75000"/>
                </a:schemeClr>
              </a:solidFill>
              <a:latin typeface="Cambria Math" panose="02040503050406030204" pitchFamily="18" charset="0"/>
              <a:ea typeface="方正卡通简体" panose="03000509000000000000" pitchFamily="65" charset="-122"/>
            </a:endParaRPr>
          </a:p>
          <a:p>
            <a:pPr marL="89154" indent="0">
              <a:spcAft>
                <a:spcPts val="900"/>
              </a:spcAft>
              <a:buNone/>
            </a:pPr>
            <a:endParaRPr lang="zh-CN" altLang="en-US" sz="2100" dirty="0">
              <a:solidFill>
                <a:schemeClr val="accent3">
                  <a:lumMod val="75000"/>
                </a:schemeClr>
              </a:solidFill>
              <a:latin typeface="Cambria Math" panose="02040503050406030204" pitchFamily="18" charset="0"/>
              <a:ea typeface="方正卡通简体" panose="03000509000000000000" pitchFamily="65" charset="-122"/>
            </a:endParaRPr>
          </a:p>
        </p:txBody>
      </p:sp>
      <p:pic>
        <p:nvPicPr>
          <p:cNvPr id="7" name="图片 6"/>
          <p:cNvPicPr>
            <a:picLocks noChangeAspect="1"/>
          </p:cNvPicPr>
          <p:nvPr/>
        </p:nvPicPr>
        <p:blipFill>
          <a:blip r:embed="rId3"/>
          <a:stretch>
            <a:fillRect/>
          </a:stretch>
        </p:blipFill>
        <p:spPr>
          <a:xfrm>
            <a:off x="4114800" y="3463431"/>
            <a:ext cx="3125102" cy="1041701"/>
          </a:xfrm>
          <a:prstGeom prst="rect">
            <a:avLst/>
          </a:prstGeom>
        </p:spPr>
      </p:pic>
      <p:sp>
        <p:nvSpPr>
          <p:cNvPr id="9" name="内容占位符 2"/>
          <p:cNvSpPr txBox="1">
            <a:spLocks/>
          </p:cNvSpPr>
          <p:nvPr/>
        </p:nvSpPr>
        <p:spPr>
          <a:xfrm>
            <a:off x="3204157" y="4534419"/>
            <a:ext cx="5712671" cy="1314450"/>
          </a:xfrm>
          <a:prstGeom prst="rect">
            <a:avLst/>
          </a:prstGeom>
        </p:spPr>
        <p:txBody>
          <a:bodyPr vert="horz" lIns="41148" tIns="68580" rtlCol="0">
            <a:normAutofit fontScale="925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900"/>
              </a:spcAft>
              <a:buFont typeface="Wingdings" panose="05000000000000000000" pitchFamily="2" charset="2"/>
              <a:buChar char="n"/>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此例题，节点之间的概率差异并不大。但是在真实的</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Web</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当中，有几十亿个节点的网页之间的重要性差异很大。</a:t>
            </a:r>
            <a:endParaRPr lang="en-US" altLang="zh-CN" sz="2100"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r>
              <a:rPr lang="zh-CN" altLang="en-US" sz="2100" dirty="0">
                <a:solidFill>
                  <a:schemeClr val="accent2">
                    <a:lumMod val="75000"/>
                  </a:schemeClr>
                </a:solidFill>
                <a:latin typeface="Cambria Math" panose="02040503050406030204" pitchFamily="18" charset="0"/>
                <a:ea typeface="方正卡通简体" panose="03000509000000000000" pitchFamily="65" charset="-122"/>
              </a:rPr>
              <a:t>        淘宝和一般购物网站</a:t>
            </a:r>
            <a:endParaRPr lang="en-US" altLang="zh-CN" sz="2100" dirty="0">
              <a:solidFill>
                <a:schemeClr val="accent2">
                  <a:lumMod val="75000"/>
                </a:schemeClr>
              </a:solidFill>
              <a:latin typeface="Cambria Math" panose="02040503050406030204" pitchFamily="18" charset="0"/>
              <a:ea typeface="方正卡通简体" panose="03000509000000000000" pitchFamily="65" charset="-122"/>
            </a:endParaRPr>
          </a:p>
        </p:txBody>
      </p:sp>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100629" y="2005965"/>
            <a:ext cx="3372839" cy="2819400"/>
          </a:xfrm>
          <a:prstGeom prst="rect">
            <a:avLst/>
          </a:prstGeom>
        </p:spPr>
      </p:pic>
      <p:pic>
        <p:nvPicPr>
          <p:cNvPr id="11" name="图片 10"/>
          <p:cNvPicPr>
            <a:picLocks noChangeAspect="1"/>
          </p:cNvPicPr>
          <p:nvPr/>
        </p:nvPicPr>
        <p:blipFill>
          <a:blip r:embed="rId5"/>
          <a:stretch>
            <a:fillRect/>
          </a:stretch>
        </p:blipFill>
        <p:spPr>
          <a:xfrm>
            <a:off x="413822" y="4800600"/>
            <a:ext cx="2811767" cy="1590868"/>
          </a:xfrm>
          <a:prstGeom prst="rect">
            <a:avLst/>
          </a:prstGeom>
        </p:spPr>
      </p:pic>
      <p:sp>
        <p:nvSpPr>
          <p:cNvPr id="3" name="文本框 2">
            <a:extLst>
              <a:ext uri="{FF2B5EF4-FFF2-40B4-BE49-F238E27FC236}">
                <a16:creationId xmlns:a16="http://schemas.microsoft.com/office/drawing/2014/main" id="{BC37DE29-BCDB-DEC9-82D8-E90FFF58023C}"/>
              </a:ext>
            </a:extLst>
          </p:cNvPr>
          <p:cNvSpPr txBox="1"/>
          <p:nvPr/>
        </p:nvSpPr>
        <p:spPr>
          <a:xfrm>
            <a:off x="5276850" y="1802787"/>
            <a:ext cx="3581400" cy="369332"/>
          </a:xfrm>
          <a:prstGeom prst="rect">
            <a:avLst/>
          </a:prstGeom>
          <a:noFill/>
        </p:spPr>
        <p:txBody>
          <a:bodyPr wrap="square" rtlCol="0">
            <a:spAutoFit/>
          </a:bodyPr>
          <a:lstStyle/>
          <a:p>
            <a:pPr algn="ctr"/>
            <a:r>
              <a:rPr kumimoji="1" lang="zh-CN" altLang="en-US" dirty="0">
                <a:solidFill>
                  <a:srgbClr val="FF0000"/>
                </a:solidFill>
              </a:rPr>
              <a:t>即</a:t>
            </a:r>
            <a:r>
              <a:rPr kumimoji="1" lang="en-US" altLang="zh-CN" dirty="0">
                <a:solidFill>
                  <a:srgbClr val="FF0000"/>
                </a:solidFill>
              </a:rPr>
              <a:t>double</a:t>
            </a:r>
            <a:r>
              <a:rPr kumimoji="1" lang="zh-CN" altLang="en-US" dirty="0">
                <a:solidFill>
                  <a:srgbClr val="FF0000"/>
                </a:solidFill>
              </a:rPr>
              <a:t>数据类型能够表示的精度</a:t>
            </a:r>
          </a:p>
        </p:txBody>
      </p:sp>
    </p:spTree>
    <p:extLst>
      <p:ext uri="{BB962C8B-B14F-4D97-AF65-F5344CB8AC3E}">
        <p14:creationId xmlns:p14="http://schemas.microsoft.com/office/powerpoint/2010/main" val="351458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21</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5.1.3  Web</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结构</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2209000" y="1676495"/>
            <a:ext cx="4726000" cy="4139946"/>
          </a:xfrm>
          <a:prstGeom prst="rect">
            <a:avLst/>
          </a:prstGeom>
        </p:spPr>
      </p:pic>
      <p:sp>
        <p:nvSpPr>
          <p:cNvPr id="10" name="文本框 9"/>
          <p:cNvSpPr txBox="1"/>
          <p:nvPr/>
        </p:nvSpPr>
        <p:spPr>
          <a:xfrm>
            <a:off x="285751" y="4916194"/>
            <a:ext cx="8079007"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altLang="zh-CN" sz="2700" dirty="0">
                <a:latin typeface="Cambria Math" panose="02040503050406030204" pitchFamily="18" charset="0"/>
                <a:ea typeface="Cambria Math" panose="02040503050406030204" pitchFamily="18" charset="0"/>
                <a:cs typeface="萝莉体 第二版" panose="02000500000000000000" pitchFamily="2" charset="-122"/>
              </a:rPr>
              <a:t>IN</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a:t>
            </a:r>
            <a:r>
              <a:rPr lang="en-US" altLang="zh-CN" sz="2700" dirty="0">
                <a:latin typeface="Cambria Math" panose="02040503050406030204" pitchFamily="18" charset="0"/>
                <a:ea typeface="Cambria Math" panose="02040503050406030204" pitchFamily="18" charset="0"/>
                <a:cs typeface="萝莉体 第二版" panose="02000500000000000000" pitchFamily="2" charset="-122"/>
              </a:rPr>
              <a:t>(in-component)</a:t>
            </a:r>
            <a:r>
              <a:rPr lang="zh-CN" altLang="en-US" sz="2700" dirty="0">
                <a:latin typeface="Cambria Math" panose="02040503050406030204" pitchFamily="18" charset="0"/>
                <a:ea typeface="Cambria Math" panose="02040503050406030204" pitchFamily="18" charset="0"/>
                <a:cs typeface="萝莉体 第二版" panose="02000500000000000000" pitchFamily="2" charset="-122"/>
              </a:rPr>
              <a:t>：</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它由能够随着链接到达</a:t>
            </a:r>
            <a:r>
              <a:rPr lang="en-US" altLang="zh-CN" sz="2700" dirty="0">
                <a:latin typeface="Cambria Math" panose="02040503050406030204" pitchFamily="18" charset="0"/>
                <a:ea typeface="Cambria Math" panose="02040503050406030204" pitchFamily="18" charset="0"/>
                <a:cs typeface="萝莉体 第二版" panose="02000500000000000000" pitchFamily="2" charset="-122"/>
              </a:rPr>
              <a:t>SCC</a:t>
            </a:r>
            <a:br>
              <a:rPr lang="en-US" altLang="zh-CN" sz="2700" dirty="0">
                <a:latin typeface="Cambria Math" panose="02040503050406030204" pitchFamily="18" charset="0"/>
                <a:ea typeface="Cambria Math" panose="02040503050406030204" pitchFamily="18" charset="0"/>
                <a:cs typeface="萝莉体 第二版" panose="02000500000000000000" pitchFamily="2" charset="-122"/>
              </a:rPr>
            </a:b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但是从</a:t>
            </a:r>
            <a:r>
              <a:rPr lang="en-US" altLang="zh-CN" sz="2700" dirty="0">
                <a:latin typeface="Cambria Math" panose="02040503050406030204" pitchFamily="18" charset="0"/>
                <a:ea typeface="Cambria Math" panose="02040503050406030204" pitchFamily="18" charset="0"/>
                <a:cs typeface="萝莉体 第二版" panose="02000500000000000000" pitchFamily="2" charset="-122"/>
              </a:rPr>
              <a:t>SCC</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却不能到达的网页组成</a:t>
            </a:r>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a:t>
            </a:r>
          </a:p>
        </p:txBody>
      </p:sp>
      <p:sp>
        <p:nvSpPr>
          <p:cNvPr id="12" name="文本框 11"/>
          <p:cNvSpPr txBox="1"/>
          <p:nvPr/>
        </p:nvSpPr>
        <p:spPr>
          <a:xfrm>
            <a:off x="6495250" y="1885950"/>
            <a:ext cx="2363000" cy="1384995"/>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强连通子图</a:t>
            </a:r>
          </a:p>
          <a:p>
            <a:r>
              <a:rPr lang="en-US" altLang="zh-CN" sz="2100" dirty="0">
                <a:latin typeface="Cambria Math" panose="02040503050406030204" pitchFamily="18" charset="0"/>
                <a:ea typeface="萝莉体 第二版" panose="02000500000000000000" pitchFamily="2" charset="-122"/>
                <a:cs typeface="萝莉体 第二版" panose="02000500000000000000" pitchFamily="2" charset="-122"/>
              </a:rPr>
              <a:t>( Strongly Connected Component,  SCC )</a:t>
            </a:r>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a:t>
            </a:r>
          </a:p>
        </p:txBody>
      </p:sp>
      <p:cxnSp>
        <p:nvCxnSpPr>
          <p:cNvPr id="15" name="直接箭头连接符 14"/>
          <p:cNvCxnSpPr/>
          <p:nvPr/>
        </p:nvCxnSpPr>
        <p:spPr>
          <a:xfrm flipV="1">
            <a:off x="1143000" y="3466573"/>
            <a:ext cx="1505631" cy="1364291"/>
          </a:xfrm>
          <a:prstGeom prst="straightConnector1">
            <a:avLst/>
          </a:prstGeom>
          <a:ln w="53975">
            <a:solidFill>
              <a:schemeClr val="accent4">
                <a:lumMod val="75000"/>
              </a:schemeClr>
            </a:solidFill>
            <a:prstDash val="solid"/>
            <a:headEnd type="none"/>
            <a:tailEnd type="stealth" w="lg" len="lg"/>
          </a:ln>
        </p:spPr>
        <p:style>
          <a:lnRef idx="1">
            <a:schemeClr val="dk1"/>
          </a:lnRef>
          <a:fillRef idx="0">
            <a:schemeClr val="dk1"/>
          </a:fillRef>
          <a:effectRef idx="0">
            <a:schemeClr val="dk1"/>
          </a:effectRef>
          <a:fontRef idx="minor">
            <a:schemeClr val="tx1"/>
          </a:fontRef>
        </p:style>
      </p:cxnSp>
      <p:pic>
        <p:nvPicPr>
          <p:cNvPr id="16" name="图片 15"/>
          <p:cNvPicPr>
            <a:picLocks noChangeAspect="1"/>
          </p:cNvPicPr>
          <p:nvPr/>
        </p:nvPicPr>
        <p:blipFill>
          <a:blip r:embed="rId4"/>
          <a:stretch>
            <a:fillRect/>
          </a:stretch>
        </p:blipFill>
        <p:spPr>
          <a:xfrm>
            <a:off x="2648631" y="2994185"/>
            <a:ext cx="772735" cy="658425"/>
          </a:xfrm>
          <a:prstGeom prst="rect">
            <a:avLst/>
          </a:prstGeom>
        </p:spPr>
      </p:pic>
    </p:spTree>
    <p:extLst>
      <p:ext uri="{BB962C8B-B14F-4D97-AF65-F5344CB8AC3E}">
        <p14:creationId xmlns:p14="http://schemas.microsoft.com/office/powerpoint/2010/main" val="1840215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22</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5.1.3  Web</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结构</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2209000" y="1676495"/>
            <a:ext cx="4726000" cy="4139946"/>
          </a:xfrm>
          <a:prstGeom prst="rect">
            <a:avLst/>
          </a:prstGeom>
        </p:spPr>
      </p:pic>
      <p:sp>
        <p:nvSpPr>
          <p:cNvPr id="10" name="文本框 9"/>
          <p:cNvSpPr txBox="1"/>
          <p:nvPr/>
        </p:nvSpPr>
        <p:spPr>
          <a:xfrm>
            <a:off x="285751" y="4916195"/>
            <a:ext cx="8572499"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2700" dirty="0">
                <a:latin typeface="Cambria Math" panose="02040503050406030204" pitchFamily="18" charset="0"/>
                <a:ea typeface="Cambria Math" panose="02040503050406030204" pitchFamily="18" charset="0"/>
                <a:cs typeface="萝莉体 第二版" panose="02000500000000000000" pitchFamily="2" charset="-122"/>
              </a:rPr>
              <a:t>OUT</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(out-component )</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它由</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SCC</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能够到达但是不能到达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SCC</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的网页组成。</a:t>
            </a:r>
            <a:endPar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endParaRPr>
          </a:p>
        </p:txBody>
      </p:sp>
      <p:sp>
        <p:nvSpPr>
          <p:cNvPr id="12" name="文本框 11"/>
          <p:cNvSpPr txBox="1"/>
          <p:nvPr/>
        </p:nvSpPr>
        <p:spPr>
          <a:xfrm>
            <a:off x="6495250" y="1885950"/>
            <a:ext cx="2363000" cy="1384995"/>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强连通子图</a:t>
            </a:r>
          </a:p>
          <a:p>
            <a:r>
              <a:rPr lang="en-US" altLang="zh-CN" sz="2100" dirty="0">
                <a:latin typeface="Cambria Math" panose="02040503050406030204" pitchFamily="18" charset="0"/>
                <a:ea typeface="萝莉体 第二版" panose="02000500000000000000" pitchFamily="2" charset="-122"/>
                <a:cs typeface="萝莉体 第二版" panose="02000500000000000000" pitchFamily="2" charset="-122"/>
              </a:rPr>
              <a:t>( Strongly Connected Component,  SCC )</a:t>
            </a:r>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a:t>
            </a:r>
          </a:p>
        </p:txBody>
      </p:sp>
      <p:cxnSp>
        <p:nvCxnSpPr>
          <p:cNvPr id="15" name="直接箭头连接符 14"/>
          <p:cNvCxnSpPr/>
          <p:nvPr/>
        </p:nvCxnSpPr>
        <p:spPr>
          <a:xfrm flipH="1" flipV="1">
            <a:off x="5372100" y="3829050"/>
            <a:ext cx="400050" cy="1087145"/>
          </a:xfrm>
          <a:prstGeom prst="straightConnector1">
            <a:avLst/>
          </a:prstGeom>
          <a:ln w="53975">
            <a:solidFill>
              <a:schemeClr val="accent4">
                <a:lumMod val="75000"/>
              </a:schemeClr>
            </a:solidFill>
            <a:prstDash val="solid"/>
            <a:headEnd type="none"/>
            <a:tailEnd type="stealth" w="lg" len="lg"/>
          </a:ln>
        </p:spPr>
        <p:style>
          <a:lnRef idx="1">
            <a:schemeClr val="dk1"/>
          </a:lnRef>
          <a:fillRef idx="0">
            <a:schemeClr val="dk1"/>
          </a:fillRef>
          <a:effectRef idx="0">
            <a:schemeClr val="dk1"/>
          </a:effectRef>
          <a:fontRef idx="minor">
            <a:schemeClr val="tx1"/>
          </a:fontRef>
        </p:style>
      </p:cxnSp>
      <p:sp>
        <p:nvSpPr>
          <p:cNvPr id="3" name="椭圆 2"/>
          <p:cNvSpPr/>
          <p:nvPr/>
        </p:nvSpPr>
        <p:spPr>
          <a:xfrm>
            <a:off x="4829175" y="2998232"/>
            <a:ext cx="742950" cy="628650"/>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Tree>
    <p:extLst>
      <p:ext uri="{BB962C8B-B14F-4D97-AF65-F5344CB8AC3E}">
        <p14:creationId xmlns:p14="http://schemas.microsoft.com/office/powerpoint/2010/main" val="3738937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23</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5.1.3  Web</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结构</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2209000" y="1747220"/>
            <a:ext cx="4726000" cy="4139946"/>
          </a:xfrm>
          <a:prstGeom prst="rect">
            <a:avLst/>
          </a:prstGeom>
        </p:spPr>
      </p:pic>
      <p:sp>
        <p:nvSpPr>
          <p:cNvPr id="10" name="文本框 9"/>
          <p:cNvSpPr txBox="1"/>
          <p:nvPr/>
        </p:nvSpPr>
        <p:spPr>
          <a:xfrm>
            <a:off x="303610" y="4630582"/>
            <a:ext cx="8572499" cy="1754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700" dirty="0">
                <a:latin typeface="萝莉体 第二版" panose="02000500000000000000" pitchFamily="2" charset="-122"/>
                <a:ea typeface="萝莉体 第二版" panose="02000500000000000000" pitchFamily="2" charset="-122"/>
                <a:cs typeface="萝莉体 第二版" panose="02000500000000000000" pitchFamily="2" charset="-122"/>
              </a:rPr>
              <a:t>卷须子图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(tendril )</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 ：包括两种类型。一些卷须子图由可以从</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IN</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子图到达但不能到达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IN</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子图的网页组成；另一些卷须子图由可以到达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OUT</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子图但不能从</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OUT</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子图到达的网页组成</a:t>
            </a:r>
            <a:endPar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endParaRPr>
          </a:p>
        </p:txBody>
      </p:sp>
      <p:sp>
        <p:nvSpPr>
          <p:cNvPr id="12" name="文本框 11"/>
          <p:cNvSpPr txBox="1"/>
          <p:nvPr/>
        </p:nvSpPr>
        <p:spPr>
          <a:xfrm>
            <a:off x="6495250" y="1885950"/>
            <a:ext cx="2363000" cy="1384995"/>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强连通子图</a:t>
            </a:r>
          </a:p>
          <a:p>
            <a:r>
              <a:rPr lang="en-US" altLang="zh-CN" sz="2100" dirty="0">
                <a:latin typeface="Cambria Math" panose="02040503050406030204" pitchFamily="18" charset="0"/>
                <a:ea typeface="萝莉体 第二版" panose="02000500000000000000" pitchFamily="2" charset="-122"/>
                <a:cs typeface="萝莉体 第二版" panose="02000500000000000000" pitchFamily="2" charset="-122"/>
              </a:rPr>
              <a:t>( Strongly Connected Component,  SCC )</a:t>
            </a:r>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a:t>
            </a:r>
          </a:p>
        </p:txBody>
      </p:sp>
      <p:cxnSp>
        <p:nvCxnSpPr>
          <p:cNvPr id="15" name="直接箭头连接符 14"/>
          <p:cNvCxnSpPr/>
          <p:nvPr/>
        </p:nvCxnSpPr>
        <p:spPr>
          <a:xfrm flipV="1">
            <a:off x="984052" y="2800351"/>
            <a:ext cx="3518297" cy="1843670"/>
          </a:xfrm>
          <a:prstGeom prst="straightConnector1">
            <a:avLst/>
          </a:prstGeom>
          <a:ln w="53975">
            <a:solidFill>
              <a:schemeClr val="accent4">
                <a:lumMod val="75000"/>
              </a:schemeClr>
            </a:solidFill>
            <a:prstDash val="solid"/>
            <a:headEnd type="none"/>
            <a:tailEnd type="stealth" w="lg" len="lg"/>
          </a:ln>
        </p:spPr>
        <p:style>
          <a:lnRef idx="1">
            <a:schemeClr val="dk1"/>
          </a:lnRef>
          <a:fillRef idx="0">
            <a:schemeClr val="dk1"/>
          </a:fillRef>
          <a:effectRef idx="0">
            <a:schemeClr val="dk1"/>
          </a:effectRef>
          <a:fontRef idx="minor">
            <a:schemeClr val="tx1"/>
          </a:fontRef>
        </p:style>
      </p:cxnSp>
      <p:sp>
        <p:nvSpPr>
          <p:cNvPr id="3" name="椭圆 2"/>
          <p:cNvSpPr/>
          <p:nvPr/>
        </p:nvSpPr>
        <p:spPr>
          <a:xfrm>
            <a:off x="4200525" y="1747220"/>
            <a:ext cx="1571625" cy="1181583"/>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4" name="椭圆 13"/>
          <p:cNvSpPr/>
          <p:nvPr/>
        </p:nvSpPr>
        <p:spPr>
          <a:xfrm flipH="1">
            <a:off x="2343149" y="1747219"/>
            <a:ext cx="1685926" cy="1295885"/>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cxnSp>
        <p:nvCxnSpPr>
          <p:cNvPr id="16" name="直接箭头连接符 15"/>
          <p:cNvCxnSpPr/>
          <p:nvPr/>
        </p:nvCxnSpPr>
        <p:spPr>
          <a:xfrm flipV="1">
            <a:off x="1073752" y="3020958"/>
            <a:ext cx="1669448" cy="1550464"/>
          </a:xfrm>
          <a:prstGeom prst="straightConnector1">
            <a:avLst/>
          </a:prstGeom>
          <a:ln w="53975">
            <a:solidFill>
              <a:schemeClr val="accent4">
                <a:lumMod val="75000"/>
              </a:schemeClr>
            </a:solidFill>
            <a:prstDash val="solid"/>
            <a:headEnd type="none"/>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53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24</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5.1.3  Web</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结构</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2226858" y="1543050"/>
            <a:ext cx="4726000" cy="4139946"/>
          </a:xfrm>
          <a:prstGeom prst="rect">
            <a:avLst/>
          </a:prstGeom>
        </p:spPr>
      </p:pic>
      <p:sp>
        <p:nvSpPr>
          <p:cNvPr id="10" name="文本框 9"/>
          <p:cNvSpPr txBox="1"/>
          <p:nvPr/>
        </p:nvSpPr>
        <p:spPr>
          <a:xfrm>
            <a:off x="285751" y="4713385"/>
            <a:ext cx="8572499"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管道</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(tube)</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由</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IN</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子图可达并可达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OUT</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子图但是无法到达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SCC</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或从</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SCC</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可达的网页组成</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a:t>
            </a:r>
          </a:p>
        </p:txBody>
      </p:sp>
      <p:sp>
        <p:nvSpPr>
          <p:cNvPr id="12" name="文本框 11"/>
          <p:cNvSpPr txBox="1"/>
          <p:nvPr/>
        </p:nvSpPr>
        <p:spPr>
          <a:xfrm>
            <a:off x="6495250" y="1885950"/>
            <a:ext cx="2363000" cy="1384995"/>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强连通子图</a:t>
            </a:r>
          </a:p>
          <a:p>
            <a:r>
              <a:rPr lang="en-US" altLang="zh-CN" sz="2100" dirty="0">
                <a:latin typeface="Cambria Math" panose="02040503050406030204" pitchFamily="18" charset="0"/>
                <a:ea typeface="萝莉体 第二版" panose="02000500000000000000" pitchFamily="2" charset="-122"/>
                <a:cs typeface="萝莉体 第二版" panose="02000500000000000000" pitchFamily="2" charset="-122"/>
              </a:rPr>
              <a:t>( Strongly Connected Component,  SCC )</a:t>
            </a:r>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a:t>
            </a:r>
          </a:p>
        </p:txBody>
      </p:sp>
      <p:cxnSp>
        <p:nvCxnSpPr>
          <p:cNvPr id="15" name="直接箭头连接符 14"/>
          <p:cNvCxnSpPr/>
          <p:nvPr/>
        </p:nvCxnSpPr>
        <p:spPr>
          <a:xfrm flipV="1">
            <a:off x="984052" y="4229100"/>
            <a:ext cx="2673548" cy="414921"/>
          </a:xfrm>
          <a:prstGeom prst="straightConnector1">
            <a:avLst/>
          </a:prstGeom>
          <a:ln w="53975">
            <a:solidFill>
              <a:schemeClr val="accent4">
                <a:lumMod val="75000"/>
              </a:schemeClr>
            </a:solidFill>
            <a:prstDash val="solid"/>
            <a:headEnd type="none"/>
            <a:tailEnd type="stealth" w="lg" len="lg"/>
          </a:ln>
        </p:spPr>
        <p:style>
          <a:lnRef idx="1">
            <a:schemeClr val="dk1"/>
          </a:lnRef>
          <a:fillRef idx="0">
            <a:schemeClr val="dk1"/>
          </a:fillRef>
          <a:effectRef idx="0">
            <a:schemeClr val="dk1"/>
          </a:effectRef>
          <a:fontRef idx="minor">
            <a:schemeClr val="tx1"/>
          </a:fontRef>
        </p:style>
      </p:cxnSp>
      <p:sp>
        <p:nvSpPr>
          <p:cNvPr id="3" name="椭圆 2"/>
          <p:cNvSpPr/>
          <p:nvPr/>
        </p:nvSpPr>
        <p:spPr>
          <a:xfrm>
            <a:off x="3728527" y="3901041"/>
            <a:ext cx="843473" cy="777662"/>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Tree>
    <p:extLst>
      <p:ext uri="{BB962C8B-B14F-4D97-AF65-F5344CB8AC3E}">
        <p14:creationId xmlns:p14="http://schemas.microsoft.com/office/powerpoint/2010/main" val="1994881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25</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5.1.3  Web</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结构</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2226858" y="1543050"/>
            <a:ext cx="4726000" cy="4139946"/>
          </a:xfrm>
          <a:prstGeom prst="rect">
            <a:avLst/>
          </a:prstGeom>
        </p:spPr>
      </p:pic>
      <p:sp>
        <p:nvSpPr>
          <p:cNvPr id="10" name="文本框 9"/>
          <p:cNvSpPr txBox="1"/>
          <p:nvPr/>
        </p:nvSpPr>
        <p:spPr>
          <a:xfrm>
            <a:off x="365761" y="2150912"/>
            <a:ext cx="8572499" cy="13388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孤立子图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(isolated component)</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由整个图中从大的子图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(SCC </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IN</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子图和</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OUT</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子图</a:t>
            </a:r>
            <a:r>
              <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rPr>
              <a:t>)</a:t>
            </a:r>
            <a:r>
              <a:rPr lang="zh-CN" altLang="en-US" sz="2700" dirty="0">
                <a:latin typeface="Cambria Math" panose="02040503050406030204" pitchFamily="18" charset="0"/>
                <a:ea typeface="萝莉体 第二版" panose="02000500000000000000" pitchFamily="2" charset="-122"/>
                <a:cs typeface="萝莉体 第二版" panose="02000500000000000000" pitchFamily="2" charset="-122"/>
              </a:rPr>
              <a:t>无法到达，也无法到达大子图的网页组成。</a:t>
            </a:r>
            <a:endParaRPr lang="en-US" altLang="zh-CN" sz="2700" dirty="0">
              <a:latin typeface="Cambria Math" panose="02040503050406030204" pitchFamily="18" charset="0"/>
              <a:ea typeface="萝莉体 第二版" panose="02000500000000000000" pitchFamily="2" charset="-122"/>
              <a:cs typeface="萝莉体 第二版" panose="02000500000000000000" pitchFamily="2" charset="-122"/>
            </a:endParaRPr>
          </a:p>
        </p:txBody>
      </p:sp>
      <p:sp>
        <p:nvSpPr>
          <p:cNvPr id="12" name="文本框 11"/>
          <p:cNvSpPr txBox="1"/>
          <p:nvPr/>
        </p:nvSpPr>
        <p:spPr>
          <a:xfrm>
            <a:off x="6550257" y="4471798"/>
            <a:ext cx="2363000" cy="1384995"/>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强连通子图</a:t>
            </a:r>
          </a:p>
          <a:p>
            <a:r>
              <a:rPr lang="en-US" altLang="zh-CN" sz="2100" dirty="0">
                <a:latin typeface="Cambria Math" panose="02040503050406030204" pitchFamily="18" charset="0"/>
                <a:ea typeface="萝莉体 第二版" panose="02000500000000000000" pitchFamily="2" charset="-122"/>
                <a:cs typeface="萝莉体 第二版" panose="02000500000000000000" pitchFamily="2" charset="-122"/>
              </a:rPr>
              <a:t>( Strongly Connected Component,  SCC )</a:t>
            </a:r>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a:t>
            </a:r>
          </a:p>
        </p:txBody>
      </p:sp>
      <p:cxnSp>
        <p:nvCxnSpPr>
          <p:cNvPr id="15" name="直接箭头连接符 14"/>
          <p:cNvCxnSpPr/>
          <p:nvPr/>
        </p:nvCxnSpPr>
        <p:spPr>
          <a:xfrm>
            <a:off x="971550" y="3613023"/>
            <a:ext cx="2743200" cy="1359027"/>
          </a:xfrm>
          <a:prstGeom prst="straightConnector1">
            <a:avLst/>
          </a:prstGeom>
          <a:ln w="53975">
            <a:solidFill>
              <a:schemeClr val="accent4">
                <a:lumMod val="75000"/>
              </a:schemeClr>
            </a:solidFill>
            <a:prstDash val="solid"/>
            <a:headEnd type="none"/>
            <a:tailEnd type="stealth" w="lg" len="lg"/>
          </a:ln>
        </p:spPr>
        <p:style>
          <a:lnRef idx="1">
            <a:schemeClr val="dk1"/>
          </a:lnRef>
          <a:fillRef idx="0">
            <a:schemeClr val="dk1"/>
          </a:fillRef>
          <a:effectRef idx="0">
            <a:schemeClr val="dk1"/>
          </a:effectRef>
          <a:fontRef idx="minor">
            <a:schemeClr val="tx1"/>
          </a:fontRef>
        </p:style>
      </p:cxnSp>
      <p:sp>
        <p:nvSpPr>
          <p:cNvPr id="3" name="椭圆 2"/>
          <p:cNvSpPr/>
          <p:nvPr/>
        </p:nvSpPr>
        <p:spPr>
          <a:xfrm>
            <a:off x="3646631" y="4530526"/>
            <a:ext cx="1870181" cy="1453896"/>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Tree>
    <p:extLst>
      <p:ext uri="{BB962C8B-B14F-4D97-AF65-F5344CB8AC3E}">
        <p14:creationId xmlns:p14="http://schemas.microsoft.com/office/powerpoint/2010/main" val="3291359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26</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5.1.3  Web</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结构</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4914900" y="1775793"/>
            <a:ext cx="4726000" cy="4139946"/>
          </a:xfrm>
          <a:prstGeom prst="rect">
            <a:avLst/>
          </a:prstGeom>
        </p:spPr>
      </p:pic>
      <p:sp>
        <p:nvSpPr>
          <p:cNvPr id="11" name="内容占位符 2"/>
          <p:cNvSpPr txBox="1">
            <a:spLocks/>
          </p:cNvSpPr>
          <p:nvPr/>
        </p:nvSpPr>
        <p:spPr>
          <a:xfrm>
            <a:off x="311957" y="2228850"/>
            <a:ext cx="3918162" cy="3771900"/>
          </a:xfrm>
          <a:prstGeom prst="rect">
            <a:avLst/>
          </a:prstGeom>
        </p:spPr>
        <p:txBody>
          <a:bodyPr vert="horz" lIns="41148" tIns="68580" rtlCol="0">
            <a:normAutofit fontScale="925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上述结构违背了马尔可夫过程的假设条件，因此需要修改</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PageRank</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。修改时需要避免两个问题：</a:t>
            </a:r>
            <a:endParaRPr lang="en-US" altLang="zh-CN" sz="2100" dirty="0">
              <a:solidFill>
                <a:schemeClr val="accent4">
                  <a:lumMod val="50000"/>
                </a:schemeClr>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100" dirty="0">
                <a:solidFill>
                  <a:schemeClr val="accent2">
                    <a:lumMod val="75000"/>
                  </a:schemeClr>
                </a:solidFill>
                <a:latin typeface="Cambria Math" panose="02040503050406030204" pitchFamily="18" charset="0"/>
                <a:ea typeface="方正卡通简体" panose="03000509000000000000" pitchFamily="65" charset="-122"/>
              </a:rPr>
              <a:t>第一个问题是没有任何出链的终止点问题。</a:t>
            </a:r>
          </a:p>
          <a:p>
            <a:pPr>
              <a:spcAft>
                <a:spcPts val="900"/>
              </a:spcAft>
              <a:buFont typeface="Wingdings" panose="05000000000000000000" pitchFamily="2" charset="2"/>
              <a:buChar char="n"/>
            </a:pPr>
            <a:r>
              <a:rPr lang="zh-CN" altLang="en-US" sz="2100" dirty="0">
                <a:solidFill>
                  <a:schemeClr val="accent6">
                    <a:lumMod val="50000"/>
                  </a:schemeClr>
                </a:solidFill>
                <a:latin typeface="Cambria Math" panose="02040503050406030204" pitchFamily="18" charset="0"/>
                <a:ea typeface="方正卡通简体" panose="03000509000000000000" pitchFamily="65" charset="-122"/>
              </a:rPr>
              <a:t>存在这样的一组网页，虽然它们都有出链但从不链向这组网页之外的其他网页。这种结构称为采集器陷阱</a:t>
            </a:r>
            <a:r>
              <a:rPr lang="en-US" altLang="zh-CN" sz="2100" dirty="0">
                <a:solidFill>
                  <a:schemeClr val="accent6">
                    <a:lumMod val="50000"/>
                  </a:schemeClr>
                </a:solidFill>
                <a:latin typeface="Cambria Math" panose="02040503050406030204" pitchFamily="18" charset="0"/>
                <a:ea typeface="方正卡通简体" panose="03000509000000000000" pitchFamily="65" charset="-122"/>
              </a:rPr>
              <a:t>( spider trap </a:t>
            </a:r>
            <a:r>
              <a:rPr lang="zh-CN" altLang="en-US" sz="2100" dirty="0">
                <a:solidFill>
                  <a:schemeClr val="accent6">
                    <a:lumMod val="50000"/>
                  </a:schemeClr>
                </a:solidFill>
                <a:latin typeface="Cambria Math" panose="02040503050406030204" pitchFamily="18" charset="0"/>
                <a:ea typeface="方正卡通简体" panose="03000509000000000000" pitchFamily="65" charset="-122"/>
              </a:rPr>
              <a:t>）</a:t>
            </a:r>
            <a:endParaRPr lang="en-US" altLang="zh-CN" sz="2100" dirty="0">
              <a:solidFill>
                <a:schemeClr val="accent2">
                  <a:lumMod val="75000"/>
                </a:schemeClr>
              </a:solidFill>
              <a:latin typeface="Cambria Math" panose="02040503050406030204" pitchFamily="18" charset="0"/>
              <a:ea typeface="方正卡通简体" panose="03000509000000000000" pitchFamily="65" charset="-122"/>
            </a:endParaRPr>
          </a:p>
          <a:p>
            <a:pPr marL="89154" indent="0" algn="just">
              <a:spcAft>
                <a:spcPts val="900"/>
              </a:spcAft>
              <a:buNone/>
            </a:pPr>
            <a:r>
              <a:rPr lang="zh-CN" altLang="en-US" sz="2100" dirty="0">
                <a:solidFill>
                  <a:schemeClr val="accent2">
                    <a:lumMod val="75000"/>
                  </a:schemeClr>
                </a:solidFill>
                <a:latin typeface="Cambria Math" panose="02040503050406030204" pitchFamily="18" charset="0"/>
                <a:ea typeface="方正卡通简体" panose="03000509000000000000" pitchFamily="65" charset="-122"/>
              </a:rPr>
              <a:t>可以通过一种称为“抽税”</a:t>
            </a:r>
            <a:br>
              <a:rPr lang="en-US" altLang="zh-CN" sz="2100" dirty="0">
                <a:solidFill>
                  <a:schemeClr val="accent2">
                    <a:lumMod val="75000"/>
                  </a:schemeClr>
                </a:solidFill>
                <a:latin typeface="Cambria Math" panose="02040503050406030204" pitchFamily="18" charset="0"/>
                <a:ea typeface="方正卡通简体" panose="03000509000000000000" pitchFamily="65" charset="-122"/>
              </a:rPr>
            </a:br>
            <a:r>
              <a:rPr lang="en-US" altLang="zh-CN" sz="2100" dirty="0">
                <a:solidFill>
                  <a:schemeClr val="accent2">
                    <a:lumMod val="75000"/>
                  </a:schemeClr>
                </a:solidFill>
                <a:latin typeface="Cambria Math" panose="02040503050406030204" pitchFamily="18" charset="0"/>
                <a:ea typeface="方正卡通简体" panose="03000509000000000000" pitchFamily="65" charset="-122"/>
              </a:rPr>
              <a:t>(taxation)</a:t>
            </a:r>
            <a:r>
              <a:rPr lang="zh-CN" altLang="en-US" sz="2100" dirty="0">
                <a:solidFill>
                  <a:schemeClr val="accent2">
                    <a:lumMod val="75000"/>
                  </a:schemeClr>
                </a:solidFill>
                <a:latin typeface="Cambria Math" panose="02040503050406030204" pitchFamily="18" charset="0"/>
                <a:ea typeface="方正卡通简体" panose="03000509000000000000" pitchFamily="65" charset="-122"/>
              </a:rPr>
              <a:t>的方法来解决，</a:t>
            </a:r>
            <a:endParaRPr lang="en-US" altLang="zh-CN" sz="2100" dirty="0">
              <a:solidFill>
                <a:schemeClr val="accent2">
                  <a:lumMod val="75000"/>
                </a:schemeClr>
              </a:solidFill>
              <a:latin typeface="Cambria Math" panose="02040503050406030204" pitchFamily="18" charset="0"/>
              <a:ea typeface="方正卡通简体" panose="03000509000000000000" pitchFamily="65" charset="-122"/>
            </a:endParaRPr>
          </a:p>
        </p:txBody>
      </p:sp>
      <p:sp>
        <p:nvSpPr>
          <p:cNvPr id="3" name="文本框 2">
            <a:extLst>
              <a:ext uri="{FF2B5EF4-FFF2-40B4-BE49-F238E27FC236}">
                <a16:creationId xmlns:a16="http://schemas.microsoft.com/office/drawing/2014/main" id="{CDC702FE-F729-94DC-0273-49E3BC5E4EB7}"/>
              </a:ext>
            </a:extLst>
          </p:cNvPr>
          <p:cNvSpPr txBox="1"/>
          <p:nvPr/>
        </p:nvSpPr>
        <p:spPr>
          <a:xfrm>
            <a:off x="2607986" y="1591127"/>
            <a:ext cx="3918162" cy="369332"/>
          </a:xfrm>
          <a:prstGeom prst="rect">
            <a:avLst/>
          </a:prstGeom>
          <a:noFill/>
        </p:spPr>
        <p:txBody>
          <a:bodyPr wrap="square" rtlCol="0">
            <a:spAutoFit/>
          </a:bodyPr>
          <a:lstStyle/>
          <a:p>
            <a:r>
              <a:rPr kumimoji="1" lang="zh-CN" altLang="en-US" b="1" dirty="0">
                <a:solidFill>
                  <a:srgbClr val="FF0000"/>
                </a:solidFill>
              </a:rPr>
              <a:t>马尔可夫过程的假设条件即无后效性</a:t>
            </a:r>
          </a:p>
        </p:txBody>
      </p:sp>
    </p:spTree>
    <p:extLst>
      <p:ext uri="{BB962C8B-B14F-4D97-AF65-F5344CB8AC3E}">
        <p14:creationId xmlns:p14="http://schemas.microsoft.com/office/powerpoint/2010/main" val="225244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27</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5.1.4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避免终止点</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11" name="内容占位符 2"/>
          <p:cNvSpPr txBox="1">
            <a:spLocks/>
          </p:cNvSpPr>
          <p:nvPr/>
        </p:nvSpPr>
        <p:spPr>
          <a:xfrm>
            <a:off x="311957" y="2228850"/>
            <a:ext cx="5060143" cy="14287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终止点：一个没有出链的网页称为终止点。</a:t>
            </a:r>
            <a:endParaRPr lang="en-US" altLang="zh-CN" sz="2100"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r>
              <a:rPr lang="zh-CN" altLang="en-US" sz="2100" dirty="0">
                <a:solidFill>
                  <a:schemeClr val="accent6">
                    <a:lumMod val="50000"/>
                  </a:schemeClr>
                </a:solidFill>
                <a:latin typeface="Cambria Math" panose="02040503050406030204" pitchFamily="18" charset="0"/>
                <a:ea typeface="方正卡通简体" panose="03000509000000000000" pitchFamily="65" charset="-122"/>
              </a:rPr>
              <a:t>可以看到，随着迭代的进行，随机冲浪者在任何网页出现的概率都为</a:t>
            </a:r>
            <a:r>
              <a:rPr lang="en-US" altLang="zh-CN" sz="2100" dirty="0">
                <a:solidFill>
                  <a:schemeClr val="accent6">
                    <a:lumMod val="50000"/>
                  </a:schemeClr>
                </a:solidFill>
                <a:latin typeface="Cambria Math" panose="02040503050406030204" pitchFamily="18" charset="0"/>
                <a:ea typeface="方正卡通简体" panose="03000509000000000000" pitchFamily="65" charset="-122"/>
              </a:rPr>
              <a:t>0.</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6172201" y="1771650"/>
            <a:ext cx="2325491" cy="2261340"/>
          </a:xfrm>
          <a:prstGeom prst="rect">
            <a:avLst/>
          </a:prstGeom>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6077415" y="4286250"/>
            <a:ext cx="2609385" cy="1371600"/>
          </a:xfrm>
          <a:prstGeom prst="rect">
            <a:avLst/>
          </a:prstGeom>
        </p:spPr>
      </p:pic>
      <p:pic>
        <p:nvPicPr>
          <p:cNvPr id="6" name="图片 5"/>
          <p:cNvPicPr>
            <a:picLocks noChangeAspect="1"/>
          </p:cNvPicPr>
          <p:nvPr/>
        </p:nvPicPr>
        <p:blipFill>
          <a:blip r:embed="rId5"/>
          <a:stretch>
            <a:fillRect/>
          </a:stretch>
        </p:blipFill>
        <p:spPr>
          <a:xfrm>
            <a:off x="837418" y="3657600"/>
            <a:ext cx="3641714" cy="1414463"/>
          </a:xfrm>
          <a:prstGeom prst="rect">
            <a:avLst/>
          </a:prstGeom>
        </p:spPr>
      </p:pic>
    </p:spTree>
    <p:extLst>
      <p:ext uri="{BB962C8B-B14F-4D97-AF65-F5344CB8AC3E}">
        <p14:creationId xmlns:p14="http://schemas.microsoft.com/office/powerpoint/2010/main" val="2756651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28</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5.1.4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避免终止点</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11" name="内容占位符 2"/>
          <p:cNvSpPr txBox="1">
            <a:spLocks/>
          </p:cNvSpPr>
          <p:nvPr/>
        </p:nvSpPr>
        <p:spPr>
          <a:xfrm>
            <a:off x="311957" y="2171700"/>
            <a:ext cx="5060143" cy="3714750"/>
          </a:xfrm>
          <a:prstGeom prst="rect">
            <a:avLst/>
          </a:prstGeom>
        </p:spPr>
        <p:txBody>
          <a:bodyPr vert="horz" lIns="41148" tIns="68580" rtlCol="0">
            <a:normAutofit fontScale="85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250" dirty="0">
                <a:solidFill>
                  <a:schemeClr val="accent4">
                    <a:lumMod val="50000"/>
                  </a:schemeClr>
                </a:solidFill>
                <a:latin typeface="Cambria Math" panose="02040503050406030204" pitchFamily="18" charset="0"/>
                <a:ea typeface="方正卡通简体" panose="03000509000000000000" pitchFamily="65" charset="-122"/>
              </a:rPr>
              <a:t>终止点：一个没有出链的网页称为终止点。</a:t>
            </a:r>
            <a:endParaRPr lang="en-US" altLang="zh-CN" sz="2250"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可以看到，随着迭代的进行，随机冲浪者在任何网页出现的概率都为</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0.</a:t>
            </a:r>
          </a:p>
          <a:p>
            <a:pPr marL="89154" indent="0">
              <a:spcAft>
                <a:spcPts val="900"/>
              </a:spcAft>
              <a:buNone/>
            </a:pPr>
            <a:r>
              <a:rPr lang="zh-CN" altLang="en-US" sz="2250" dirty="0">
                <a:solidFill>
                  <a:schemeClr val="accent5">
                    <a:lumMod val="75000"/>
                  </a:schemeClr>
                </a:solidFill>
                <a:latin typeface="Cambria Math" panose="02040503050406030204" pitchFamily="18" charset="0"/>
                <a:ea typeface="方正卡通简体" panose="03000509000000000000" pitchFamily="65" charset="-122"/>
              </a:rPr>
              <a:t>两种办法：</a:t>
            </a:r>
            <a:endParaRPr lang="en-US" altLang="zh-CN" sz="2250" dirty="0">
              <a:solidFill>
                <a:schemeClr val="accent5">
                  <a:lumMod val="75000"/>
                </a:schemeClr>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250" dirty="0">
                <a:solidFill>
                  <a:schemeClr val="accent4">
                    <a:lumMod val="50000"/>
                  </a:schemeClr>
                </a:solidFill>
                <a:latin typeface="Cambria Math" panose="02040503050406030204" pitchFamily="18" charset="0"/>
                <a:ea typeface="方正卡通简体" panose="03000509000000000000" pitchFamily="65" charset="-122"/>
              </a:rPr>
              <a:t>将终止点及其入链从图中剔除。这样做之后可能又会创建更多的终止点，继续迭代剔除终止点。但是，最终我们会得到一个强连通子图，其中所有节点都非终止点。再返回。</a:t>
            </a:r>
            <a:endParaRPr lang="en-US" altLang="zh-CN" sz="2250" dirty="0">
              <a:solidFill>
                <a:schemeClr val="accent4">
                  <a:lumMod val="50000"/>
                </a:schemeClr>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250" dirty="0">
                <a:solidFill>
                  <a:srgbClr val="0070C0"/>
                </a:solidFill>
                <a:latin typeface="Cambria Math" panose="02040503050406030204" pitchFamily="18" charset="0"/>
                <a:ea typeface="方正卡通简体" panose="03000509000000000000" pitchFamily="65" charset="-122"/>
              </a:rPr>
              <a:t>我们可以修改随机冲浪者在</a:t>
            </a:r>
            <a:r>
              <a:rPr lang="en-US" altLang="zh-CN" sz="2250" dirty="0">
                <a:solidFill>
                  <a:srgbClr val="0070C0"/>
                </a:solidFill>
                <a:latin typeface="Cambria Math" panose="02040503050406030204" pitchFamily="18" charset="0"/>
                <a:ea typeface="方正卡通简体" panose="03000509000000000000" pitchFamily="65" charset="-122"/>
              </a:rPr>
              <a:t>Web</a:t>
            </a:r>
            <a:r>
              <a:rPr lang="zh-CN" altLang="en-US" sz="2250" dirty="0">
                <a:solidFill>
                  <a:srgbClr val="0070C0"/>
                </a:solidFill>
                <a:latin typeface="Cambria Math" panose="02040503050406030204" pitchFamily="18" charset="0"/>
                <a:ea typeface="方正卡通简体" panose="03000509000000000000" pitchFamily="65" charset="-122"/>
              </a:rPr>
              <a:t>上的冲浪过程。这种称为“抽税”的方法也能解决采集器陷阱的问题</a:t>
            </a:r>
            <a:endParaRPr lang="en-US" altLang="zh-CN" sz="2250" dirty="0">
              <a:solidFill>
                <a:srgbClr val="0070C0"/>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endParaRPr lang="en-US" altLang="zh-CN" sz="2100" dirty="0">
              <a:solidFill>
                <a:schemeClr val="accent6">
                  <a:lumMod val="50000"/>
                </a:schemeClr>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endParaRPr lang="en-US" altLang="zh-CN" sz="2100" dirty="0">
              <a:solidFill>
                <a:schemeClr val="accent6">
                  <a:lumMod val="50000"/>
                </a:schemeClr>
              </a:solidFill>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398306" y="1600200"/>
            <a:ext cx="2325491" cy="2261340"/>
          </a:xfrm>
          <a:prstGeom prst="rect">
            <a:avLst/>
          </a:prstGeom>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7428546" y="2392057"/>
            <a:ext cx="1553507" cy="816587"/>
          </a:xfrm>
          <a:prstGeom prst="rect">
            <a:avLst/>
          </a:prstGeom>
        </p:spPr>
      </p:pic>
      <p:pic>
        <p:nvPicPr>
          <p:cNvPr id="6" name="图片 5"/>
          <p:cNvPicPr>
            <a:picLocks noChangeAspect="1"/>
          </p:cNvPicPr>
          <p:nvPr/>
        </p:nvPicPr>
        <p:blipFill>
          <a:blip r:embed="rId5"/>
          <a:stretch>
            <a:fillRect/>
          </a:stretch>
        </p:blipFill>
        <p:spPr>
          <a:xfrm>
            <a:off x="5245473" y="4353566"/>
            <a:ext cx="3692788" cy="1434300"/>
          </a:xfrm>
          <a:prstGeom prst="rect">
            <a:avLst/>
          </a:prstGeom>
        </p:spPr>
      </p:pic>
    </p:spTree>
    <p:extLst>
      <p:ext uri="{BB962C8B-B14F-4D97-AF65-F5344CB8AC3E}">
        <p14:creationId xmlns:p14="http://schemas.microsoft.com/office/powerpoint/2010/main" val="230511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29</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5.1.4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避免终止点</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11" name="内容占位符 2"/>
          <p:cNvSpPr txBox="1">
            <a:spLocks/>
          </p:cNvSpPr>
          <p:nvPr/>
        </p:nvSpPr>
        <p:spPr>
          <a:xfrm>
            <a:off x="311957" y="2171700"/>
            <a:ext cx="5060143" cy="37147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办法 </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1</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 例</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5.3</a:t>
            </a:r>
          </a:p>
          <a:p>
            <a:pPr marL="89154" indent="0">
              <a:spcAft>
                <a:spcPts val="900"/>
              </a:spcAft>
              <a:buNone/>
            </a:pPr>
            <a:endParaRPr lang="en-US" altLang="zh-CN" sz="2250" dirty="0">
              <a:solidFill>
                <a:schemeClr val="accent6">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endParaRPr lang="en-US" altLang="zh-CN" sz="2250" dirty="0">
              <a:solidFill>
                <a:schemeClr val="accent6">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r>
              <a:rPr lang="en-US" altLang="zh-CN" sz="2100" dirty="0">
                <a:solidFill>
                  <a:schemeClr val="accent6">
                    <a:lumMod val="50000"/>
                  </a:schemeClr>
                </a:solidFill>
                <a:latin typeface="Cambria Math" panose="02040503050406030204" pitchFamily="18" charset="0"/>
                <a:ea typeface="方正卡通简体" panose="03000509000000000000" pitchFamily="65" charset="-122"/>
              </a:rPr>
              <a:t>E=C </a:t>
            </a:r>
          </a:p>
          <a:p>
            <a:pPr>
              <a:spcAft>
                <a:spcPts val="900"/>
              </a:spcAft>
              <a:buFont typeface="Wingdings" panose="05000000000000000000" pitchFamily="2" charset="2"/>
              <a:buChar char="n"/>
            </a:pPr>
            <a:endParaRPr lang="en-US" altLang="zh-CN" sz="2100" dirty="0">
              <a:solidFill>
                <a:schemeClr val="accent6">
                  <a:lumMod val="50000"/>
                </a:schemeClr>
              </a:solidFill>
              <a:latin typeface="Cambria Math" panose="02040503050406030204" pitchFamily="18" charset="0"/>
              <a:ea typeface="方正卡通简体" panose="03000509000000000000" pitchFamily="65" charset="-122"/>
            </a:endParaRPr>
          </a:p>
        </p:txBody>
      </p:sp>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2171701" y="1655064"/>
            <a:ext cx="7079984" cy="3109816"/>
          </a:xfrm>
          <a:prstGeom prst="rect">
            <a:avLst/>
          </a:prstGeom>
        </p:spPr>
      </p:pic>
      <p:pic>
        <p:nvPicPr>
          <p:cNvPr id="8" name="图片 7"/>
          <p:cNvPicPr>
            <a:picLocks noChangeAspect="1"/>
          </p:cNvPicPr>
          <p:nvPr/>
        </p:nvPicPr>
        <p:blipFill>
          <a:blip r:embed="rId4"/>
          <a:stretch>
            <a:fillRect/>
          </a:stretch>
        </p:blipFill>
        <p:spPr>
          <a:xfrm>
            <a:off x="6243638" y="4723363"/>
            <a:ext cx="2457450" cy="1277387"/>
          </a:xfrm>
          <a:prstGeom prst="rect">
            <a:avLst/>
          </a:prstGeom>
        </p:spPr>
      </p:pic>
      <p:pic>
        <p:nvPicPr>
          <p:cNvPr id="9" name="图片 8"/>
          <p:cNvPicPr>
            <a:picLocks noChangeAspect="1"/>
          </p:cNvPicPr>
          <p:nvPr/>
        </p:nvPicPr>
        <p:blipFill>
          <a:blip r:embed="rId5"/>
          <a:stretch>
            <a:fillRect/>
          </a:stretch>
        </p:blipFill>
        <p:spPr>
          <a:xfrm>
            <a:off x="2049065" y="4914101"/>
            <a:ext cx="3214193" cy="895910"/>
          </a:xfrm>
          <a:prstGeom prst="rect">
            <a:avLst/>
          </a:prstGeom>
        </p:spPr>
      </p:pic>
      <p:cxnSp>
        <p:nvCxnSpPr>
          <p:cNvPr id="12" name="直接箭头连接符 11"/>
          <p:cNvCxnSpPr/>
          <p:nvPr/>
        </p:nvCxnSpPr>
        <p:spPr>
          <a:xfrm>
            <a:off x="5372100" y="2914650"/>
            <a:ext cx="1314451" cy="295322"/>
          </a:xfrm>
          <a:prstGeom prst="straightConnector1">
            <a:avLst/>
          </a:prstGeom>
          <a:ln w="53975">
            <a:solidFill>
              <a:schemeClr val="accent4">
                <a:lumMod val="75000"/>
              </a:schemeClr>
            </a:solidFill>
            <a:prstDash val="solid"/>
            <a:headEnd type="none"/>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flipH="1">
            <a:off x="7258050" y="3601793"/>
            <a:ext cx="400051" cy="1312308"/>
          </a:xfrm>
          <a:prstGeom prst="straightConnector1">
            <a:avLst/>
          </a:prstGeom>
          <a:ln w="53975">
            <a:solidFill>
              <a:schemeClr val="accent4">
                <a:lumMod val="75000"/>
              </a:schemeClr>
            </a:solidFill>
            <a:prstDash val="solid"/>
            <a:headEnd type="none"/>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a:xfrm flipH="1">
            <a:off x="5200650" y="5362055"/>
            <a:ext cx="1345755" cy="0"/>
          </a:xfrm>
          <a:prstGeom prst="straightConnector1">
            <a:avLst/>
          </a:prstGeom>
          <a:ln w="53975">
            <a:solidFill>
              <a:schemeClr val="accent4">
                <a:lumMod val="75000"/>
              </a:schemeClr>
            </a:solidFill>
            <a:prstDash val="solid"/>
            <a:headEnd type="none"/>
            <a:tailEnd type="triangle"/>
          </a:ln>
        </p:spPr>
        <p:style>
          <a:lnRef idx="1">
            <a:schemeClr val="dk1"/>
          </a:lnRef>
          <a:fillRef idx="0">
            <a:schemeClr val="dk1"/>
          </a:fillRef>
          <a:effectRef idx="0">
            <a:schemeClr val="dk1"/>
          </a:effectRef>
          <a:fontRef idx="minor">
            <a:schemeClr val="tx1"/>
          </a:fontRef>
        </p:style>
      </p:cxnSp>
      <p:pic>
        <p:nvPicPr>
          <p:cNvPr id="18" name="图片 17"/>
          <p:cNvPicPr>
            <a:picLocks noChangeAspect="1"/>
          </p:cNvPicPr>
          <p:nvPr/>
        </p:nvPicPr>
        <p:blipFill>
          <a:blip r:embed="rId6"/>
          <a:stretch>
            <a:fillRect/>
          </a:stretch>
        </p:blipFill>
        <p:spPr>
          <a:xfrm>
            <a:off x="0" y="4261688"/>
            <a:ext cx="2400300" cy="376839"/>
          </a:xfrm>
          <a:prstGeom prst="rect">
            <a:avLst/>
          </a:prstGeom>
        </p:spPr>
      </p:pic>
      <p:cxnSp>
        <p:nvCxnSpPr>
          <p:cNvPr id="20" name="直接箭头连接符 19"/>
          <p:cNvCxnSpPr/>
          <p:nvPr/>
        </p:nvCxnSpPr>
        <p:spPr>
          <a:xfrm flipH="1" flipV="1">
            <a:off x="1485900" y="4723363"/>
            <a:ext cx="685800" cy="638693"/>
          </a:xfrm>
          <a:prstGeom prst="straightConnector1">
            <a:avLst/>
          </a:prstGeom>
          <a:ln w="53975">
            <a:solidFill>
              <a:schemeClr val="accent4">
                <a:lumMod val="75000"/>
              </a:schemeClr>
            </a:solidFill>
            <a:prstDash val="solid"/>
            <a:headEnd type="none"/>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flipH="1" flipV="1">
            <a:off x="685800" y="3943350"/>
            <a:ext cx="114300" cy="304187"/>
          </a:xfrm>
          <a:prstGeom prst="straightConnector1">
            <a:avLst/>
          </a:prstGeom>
          <a:ln w="53975">
            <a:solidFill>
              <a:schemeClr val="accent4">
                <a:lumMod val="75000"/>
              </a:schemeClr>
            </a:solidFill>
            <a:prstDash val="solid"/>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4009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方正卡通简体" panose="03000509000000000000" pitchFamily="65" charset="-122"/>
              </a:rPr>
              <a:t>5</a:t>
            </a:r>
            <a:r>
              <a:rPr lang="zh-CN" altLang="en-US" dirty="0">
                <a:latin typeface="Cambria Math" panose="02040503050406030204" pitchFamily="18" charset="0"/>
                <a:ea typeface="方正卡通简体" panose="03000509000000000000" pitchFamily="65" charset="-122"/>
              </a:rPr>
              <a:t>章教学大纲要求</a:t>
            </a:r>
          </a:p>
        </p:txBody>
      </p:sp>
      <p:sp>
        <p:nvSpPr>
          <p:cNvPr id="5" name="灯片编号占位符 4"/>
          <p:cNvSpPr>
            <a:spLocks noGrp="1"/>
          </p:cNvSpPr>
          <p:nvPr>
            <p:ph type="sldNum" sz="quarter" idx="12"/>
          </p:nvPr>
        </p:nvSpPr>
        <p:spPr/>
        <p:txBody>
          <a:bodyPr/>
          <a:lstStyle/>
          <a:p>
            <a:fld id="{19B12225-5612-419B-A8D5-4B8EEE4C217E}" type="slidenum">
              <a:rPr lang="en-US" smtClean="0"/>
              <a:pPr/>
              <a:t>3</a:t>
            </a:fld>
            <a:endParaRPr lang="en-US"/>
          </a:p>
        </p:txBody>
      </p:sp>
      <p:sp>
        <p:nvSpPr>
          <p:cNvPr id="13" name="内容占位符 2"/>
          <p:cNvSpPr>
            <a:spLocks noGrp="1"/>
          </p:cNvSpPr>
          <p:nvPr>
            <p:ph idx="1"/>
          </p:nvPr>
        </p:nvSpPr>
        <p:spPr>
          <a:xfrm>
            <a:off x="285750" y="1655065"/>
            <a:ext cx="8801100" cy="4139945"/>
          </a:xfrm>
        </p:spPr>
        <p:txBody>
          <a:bodyPr>
            <a:normAutofit/>
          </a:bodyPr>
          <a:lstStyle/>
          <a:p>
            <a:pPr marL="89154" indent="0">
              <a:buNone/>
            </a:pPr>
            <a:r>
              <a:rPr lang="en-US" altLang="zh-CN" sz="2850" dirty="0">
                <a:latin typeface="Cambria Math" panose="02040503050406030204" pitchFamily="18" charset="0"/>
                <a:ea typeface="Cambria Math" panose="02040503050406030204" pitchFamily="18" charset="0"/>
                <a:cs typeface="萝莉体 第二版" panose="02000500000000000000" pitchFamily="2" charset="-122"/>
              </a:rPr>
              <a:t>5. </a:t>
            </a:r>
            <a:r>
              <a:rPr lang="zh-CN" altLang="zh-CN" sz="2850" dirty="0">
                <a:latin typeface="Cambria Math" panose="02040503050406030204" pitchFamily="18" charset="0"/>
                <a:ea typeface="萝莉体 第二版" panose="02000500000000000000" pitchFamily="2" charset="-122"/>
                <a:cs typeface="萝莉体 第二版" panose="02000500000000000000" pitchFamily="2" charset="-122"/>
              </a:rPr>
              <a:t>连接分析</a:t>
            </a:r>
          </a:p>
          <a:p>
            <a:pPr marL="89154" indent="0">
              <a:buNone/>
            </a:pPr>
            <a:r>
              <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rPr>
              <a:t>5.1 PageRank</a:t>
            </a:r>
          </a:p>
          <a:p>
            <a:pPr marL="89154" indent="0">
              <a:buNone/>
            </a:pPr>
            <a:r>
              <a:rPr lang="en-US" altLang="zh-CN" sz="2850" dirty="0">
                <a:solidFill>
                  <a:srgbClr val="0070C0"/>
                </a:solidFill>
                <a:latin typeface="Cambria Math" panose="02040503050406030204" pitchFamily="18" charset="0"/>
                <a:ea typeface="Cambria Math" panose="02040503050406030204" pitchFamily="18" charset="0"/>
                <a:cs typeface="萝莉体 第二版" panose="02000500000000000000" pitchFamily="2" charset="-122"/>
              </a:rPr>
              <a:t>5.2 PageRank</a:t>
            </a:r>
            <a:r>
              <a:rPr lang="zh-CN" altLang="en-US" sz="2850" dirty="0">
                <a:solidFill>
                  <a:srgbClr val="0070C0"/>
                </a:solidFill>
                <a:latin typeface="Cambria Math" panose="02040503050406030204" pitchFamily="18" charset="0"/>
                <a:ea typeface="萝莉体 第二版" panose="02000500000000000000" pitchFamily="2" charset="-122"/>
                <a:cs typeface="萝莉体 第二版" panose="02000500000000000000" pitchFamily="2" charset="-122"/>
              </a:rPr>
              <a:t>的快速计算</a:t>
            </a:r>
          </a:p>
          <a:p>
            <a:pPr marL="89154" indent="0">
              <a:buNone/>
            </a:pPr>
            <a:r>
              <a:rPr lang="en-US" altLang="zh-CN" sz="2850" dirty="0">
                <a:solidFill>
                  <a:srgbClr val="0070C0"/>
                </a:solidFill>
                <a:latin typeface="Cambria Math" panose="02040503050406030204" pitchFamily="18" charset="0"/>
                <a:ea typeface="Cambria Math" panose="02040503050406030204" pitchFamily="18" charset="0"/>
                <a:cs typeface="萝莉体 第二版" panose="02000500000000000000" pitchFamily="2" charset="-122"/>
              </a:rPr>
              <a:t>5.3 </a:t>
            </a:r>
            <a:r>
              <a:rPr lang="zh-CN" altLang="en-US" sz="2850" dirty="0">
                <a:solidFill>
                  <a:srgbClr val="0070C0"/>
                </a:solidFill>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2850" dirty="0">
                <a:solidFill>
                  <a:srgbClr val="0070C0"/>
                </a:solidFill>
                <a:latin typeface="Cambria Math" panose="02040503050406030204" pitchFamily="18" charset="0"/>
                <a:ea typeface="Cambria Math" panose="02040503050406030204" pitchFamily="18" charset="0"/>
                <a:cs typeface="萝莉体 第二版" panose="02000500000000000000" pitchFamily="2" charset="-122"/>
              </a:rPr>
              <a:t>PageRank</a:t>
            </a:r>
          </a:p>
          <a:p>
            <a:pPr marL="89154" indent="0">
              <a:buNone/>
            </a:pPr>
            <a:r>
              <a:rPr lang="en-US" altLang="zh-CN" sz="2850" dirty="0">
                <a:solidFill>
                  <a:srgbClr val="0070C0"/>
                </a:solidFill>
                <a:latin typeface="Cambria Math" panose="02040503050406030204" pitchFamily="18" charset="0"/>
                <a:ea typeface="Cambria Math" panose="02040503050406030204" pitchFamily="18" charset="0"/>
                <a:cs typeface="萝莉体 第二版" panose="02000500000000000000" pitchFamily="2" charset="-122"/>
              </a:rPr>
              <a:t>5.4 </a:t>
            </a:r>
            <a:r>
              <a:rPr lang="zh-CN" altLang="en-US" sz="2850" dirty="0">
                <a:solidFill>
                  <a:srgbClr val="0070C0"/>
                </a:solidFill>
                <a:latin typeface="Cambria Math" panose="02040503050406030204" pitchFamily="18" charset="0"/>
                <a:ea typeface="萝莉体 第二版" panose="02000500000000000000" pitchFamily="2" charset="-122"/>
                <a:cs typeface="萝莉体 第二版" panose="02000500000000000000" pitchFamily="2" charset="-122"/>
              </a:rPr>
              <a:t>链接作弊</a:t>
            </a:r>
            <a:endParaRPr lang="en-US" altLang="zh-CN" sz="2850" dirty="0">
              <a:solidFill>
                <a:srgbClr val="0070C0"/>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r>
              <a:rPr lang="en-US" altLang="zh-CN" sz="2850" dirty="0">
                <a:solidFill>
                  <a:schemeClr val="tx2">
                    <a:lumMod val="60000"/>
                    <a:lumOff val="40000"/>
                  </a:schemeClr>
                </a:solidFill>
                <a:latin typeface="Cambria Math" panose="02040503050406030204" pitchFamily="18" charset="0"/>
                <a:ea typeface="Cambria Math" panose="02040503050406030204" pitchFamily="18" charset="0"/>
                <a:cs typeface="萝莉体 第二版" panose="02000500000000000000" pitchFamily="2" charset="-122"/>
              </a:rPr>
              <a:t>5.5 </a:t>
            </a:r>
            <a:r>
              <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rPr>
              <a:t>导航页和权威页</a:t>
            </a:r>
            <a:endParaRPr lang="en-US" altLang="zh-CN"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Tree>
    <p:extLst>
      <p:ext uri="{BB962C8B-B14F-4D97-AF65-F5344CB8AC3E}">
        <p14:creationId xmlns:p14="http://schemas.microsoft.com/office/powerpoint/2010/main" val="227894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30</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5.1.5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采集器陷阱及“抽税”法</a:t>
            </a:r>
          </a:p>
        </p:txBody>
      </p:sp>
      <p:sp>
        <p:nvSpPr>
          <p:cNvPr id="11" name="内容占位符 2"/>
          <p:cNvSpPr txBox="1">
            <a:spLocks/>
          </p:cNvSpPr>
          <p:nvPr/>
        </p:nvSpPr>
        <p:spPr>
          <a:xfrm>
            <a:off x="311957" y="2228850"/>
            <a:ext cx="5060143" cy="377190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例</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5. </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抽税途径：我们对</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PageRank</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的计算进行少许修改，即允许每个随机冲浪者能够</a:t>
            </a:r>
            <a:r>
              <a:rPr lang="zh-CN" altLang="en-US" sz="2100" b="1" dirty="0">
                <a:solidFill>
                  <a:schemeClr val="accent4">
                    <a:lumMod val="50000"/>
                  </a:schemeClr>
                </a:solidFill>
                <a:latin typeface="Cambria Math" panose="02040503050406030204" pitchFamily="18" charset="0"/>
                <a:ea typeface="方正卡通简体" panose="03000509000000000000" pitchFamily="65" charset="-122"/>
              </a:rPr>
              <a:t>以一个较小的概率随机跳转</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(teleport)</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到一个随机网页，而不一定要沿着当前网页的出链前进。（</a:t>
            </a:r>
            <a:r>
              <a:rPr lang="zh-CN" altLang="en-US" sz="2100" dirty="0">
                <a:solidFill>
                  <a:schemeClr val="accent5">
                    <a:lumMod val="75000"/>
                  </a:schemeClr>
                </a:solidFill>
                <a:latin typeface="Cambria Math" panose="02040503050406030204" pitchFamily="18" charset="0"/>
                <a:ea typeface="方正卡通简体" panose="03000509000000000000" pitchFamily="65" charset="-122"/>
              </a:rPr>
              <a:t>抽税含义</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a:t>
            </a:r>
            <a:endParaRPr lang="en-US" altLang="zh-CN" sz="2100"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spcAft>
                <a:spcPts val="900"/>
              </a:spcAft>
              <a:buNone/>
            </a:pPr>
            <a:r>
              <a:rPr lang="en-US" altLang="zh-CN" sz="2100" dirty="0">
                <a:solidFill>
                  <a:srgbClr val="7030A0"/>
                </a:solidFill>
                <a:latin typeface="Cambria Math" panose="02040503050406030204" pitchFamily="18" charset="0"/>
                <a:ea typeface="方正卡通简体" panose="03000509000000000000" pitchFamily="65" charset="-122"/>
              </a:rPr>
              <a:t>v’ = </a:t>
            </a:r>
            <a:r>
              <a:rPr lang="el-GR" altLang="zh-CN" sz="2100" dirty="0">
                <a:solidFill>
                  <a:srgbClr val="7030A0"/>
                </a:solidFill>
                <a:latin typeface="Cambria Math" panose="02040503050406030204" pitchFamily="18" charset="0"/>
                <a:ea typeface="方正卡通简体" panose="03000509000000000000" pitchFamily="65" charset="-122"/>
              </a:rPr>
              <a:t>β</a:t>
            </a:r>
            <a:r>
              <a:rPr lang="en-US" altLang="zh-CN" sz="2100" dirty="0" err="1">
                <a:solidFill>
                  <a:srgbClr val="7030A0"/>
                </a:solidFill>
                <a:latin typeface="Cambria Math" panose="02040503050406030204" pitchFamily="18" charset="0"/>
                <a:ea typeface="方正卡通简体" panose="03000509000000000000" pitchFamily="65" charset="-122"/>
              </a:rPr>
              <a:t>Mv</a:t>
            </a:r>
            <a:r>
              <a:rPr lang="en-US" altLang="zh-CN" sz="2100" dirty="0">
                <a:solidFill>
                  <a:srgbClr val="7030A0"/>
                </a:solidFill>
                <a:latin typeface="Cambria Math" panose="02040503050406030204" pitchFamily="18" charset="0"/>
                <a:ea typeface="方正卡通简体" panose="03000509000000000000" pitchFamily="65" charset="-122"/>
              </a:rPr>
              <a:t>+(1-</a:t>
            </a:r>
            <a:r>
              <a:rPr lang="el-GR" altLang="zh-CN" sz="2100" dirty="0">
                <a:solidFill>
                  <a:srgbClr val="7030A0"/>
                </a:solidFill>
                <a:latin typeface="Cambria Math" panose="02040503050406030204" pitchFamily="18" charset="0"/>
                <a:ea typeface="方正卡通简体" panose="03000509000000000000" pitchFamily="65" charset="-122"/>
              </a:rPr>
              <a:t> β</a:t>
            </a:r>
            <a:r>
              <a:rPr lang="en-US" altLang="zh-CN" sz="2100" dirty="0">
                <a:solidFill>
                  <a:srgbClr val="7030A0"/>
                </a:solidFill>
                <a:latin typeface="Cambria Math" panose="02040503050406030204" pitchFamily="18" charset="0"/>
                <a:ea typeface="方正卡通简体" panose="03000509000000000000" pitchFamily="65" charset="-122"/>
              </a:rPr>
              <a:t>)e/n</a:t>
            </a:r>
          </a:p>
          <a:p>
            <a:pPr marL="89154" indent="0">
              <a:spcAft>
                <a:spcPts val="900"/>
              </a:spcAft>
              <a:buNone/>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含义：</a:t>
            </a:r>
            <a:r>
              <a:rPr lang="el-GR" altLang="zh-CN" sz="2100" dirty="0">
                <a:solidFill>
                  <a:schemeClr val="accent4">
                    <a:lumMod val="50000"/>
                  </a:schemeClr>
                </a:solidFill>
                <a:latin typeface="Cambria Math" panose="02040503050406030204" pitchFamily="18" charset="0"/>
                <a:ea typeface="方正卡通简体" panose="03000509000000000000" pitchFamily="65" charset="-122"/>
              </a:rPr>
              <a:t> </a:t>
            </a:r>
            <a:r>
              <a:rPr lang="el-GR" altLang="zh-CN" sz="2100" dirty="0">
                <a:solidFill>
                  <a:srgbClr val="FF0000"/>
                </a:solidFill>
                <a:latin typeface="Cambria Math" panose="02040503050406030204" pitchFamily="18" charset="0"/>
                <a:ea typeface="方正卡通简体" panose="03000509000000000000" pitchFamily="65" charset="-122"/>
              </a:rPr>
              <a:t>β</a:t>
            </a:r>
            <a:r>
              <a:rPr lang="en-US" altLang="zh-CN" sz="2100" dirty="0">
                <a:solidFill>
                  <a:schemeClr val="accent6">
                    <a:lumMod val="50000"/>
                  </a:schemeClr>
                </a:solidFill>
                <a:latin typeface="Cambria Math" panose="02040503050406030204" pitchFamily="18" charset="0"/>
                <a:ea typeface="方正卡通简体" panose="03000509000000000000" pitchFamily="65" charset="-122"/>
              </a:rPr>
              <a:t> </a:t>
            </a:r>
            <a:r>
              <a:rPr lang="zh-CN" altLang="en-US" sz="2100" dirty="0">
                <a:solidFill>
                  <a:schemeClr val="accent6">
                    <a:lumMod val="50000"/>
                  </a:schemeClr>
                </a:solidFill>
                <a:latin typeface="Cambria Math" panose="02040503050406030204" pitchFamily="18" charset="0"/>
                <a:ea typeface="方正卡通简体" panose="03000509000000000000" pitchFamily="65" charset="-122"/>
              </a:rPr>
              <a:t>常数 </a:t>
            </a:r>
            <a:r>
              <a:rPr lang="en-US" altLang="zh-CN" sz="2100" dirty="0">
                <a:solidFill>
                  <a:schemeClr val="accent6">
                    <a:lumMod val="50000"/>
                  </a:schemeClr>
                </a:solidFill>
                <a:latin typeface="Cambria Math" panose="02040503050406030204" pitchFamily="18" charset="0"/>
                <a:ea typeface="方正卡通简体" panose="03000509000000000000" pitchFamily="65" charset="-122"/>
              </a:rPr>
              <a:t>0.8-0.9</a:t>
            </a:r>
          </a:p>
          <a:p>
            <a:pPr marL="89154" indent="0">
              <a:spcAft>
                <a:spcPts val="900"/>
              </a:spcAft>
              <a:buNone/>
            </a:pPr>
            <a:r>
              <a:rPr lang="el-GR" altLang="zh-CN" sz="2100" dirty="0">
                <a:solidFill>
                  <a:srgbClr val="FF0000"/>
                </a:solidFill>
                <a:latin typeface="Cambria Math" panose="02040503050406030204" pitchFamily="18" charset="0"/>
                <a:ea typeface="方正卡通简体" panose="03000509000000000000" pitchFamily="65" charset="-122"/>
              </a:rPr>
              <a:t>β</a:t>
            </a:r>
            <a:r>
              <a:rPr lang="en-US" altLang="zh-CN" sz="2100" dirty="0" err="1">
                <a:solidFill>
                  <a:srgbClr val="FF0000"/>
                </a:solidFill>
                <a:latin typeface="Cambria Math" panose="02040503050406030204" pitchFamily="18" charset="0"/>
                <a:ea typeface="方正卡通简体" panose="03000509000000000000" pitchFamily="65" charset="-122"/>
              </a:rPr>
              <a:t>Mv</a:t>
            </a:r>
            <a:r>
              <a:rPr lang="zh-CN" altLang="en-US" sz="2100" dirty="0">
                <a:solidFill>
                  <a:srgbClr val="002060"/>
                </a:solidFill>
                <a:latin typeface="Cambria Math" panose="02040503050406030204" pitchFamily="18" charset="0"/>
                <a:ea typeface="方正卡通简体" panose="03000509000000000000" pitchFamily="65" charset="-122"/>
              </a:rPr>
              <a:t>随机冲浪者以</a:t>
            </a:r>
            <a:r>
              <a:rPr lang="el-GR" altLang="zh-CN" sz="2100" dirty="0">
                <a:solidFill>
                  <a:srgbClr val="002060"/>
                </a:solidFill>
                <a:latin typeface="Cambria Math" panose="02040503050406030204" pitchFamily="18" charset="0"/>
                <a:ea typeface="方正卡通简体" panose="03000509000000000000" pitchFamily="65" charset="-122"/>
              </a:rPr>
              <a:t>β</a:t>
            </a:r>
            <a:r>
              <a:rPr lang="en-US" altLang="zh-CN" sz="2100" dirty="0">
                <a:solidFill>
                  <a:srgbClr val="002060"/>
                </a:solidFill>
                <a:latin typeface="Cambria Math" panose="02040503050406030204" pitchFamily="18" charset="0"/>
                <a:ea typeface="方正卡通简体" panose="03000509000000000000" pitchFamily="65" charset="-122"/>
              </a:rPr>
              <a:t> </a:t>
            </a:r>
            <a:r>
              <a:rPr lang="zh-CN" altLang="en-US" sz="2100" dirty="0">
                <a:solidFill>
                  <a:srgbClr val="002060"/>
                </a:solidFill>
                <a:latin typeface="Cambria Math" panose="02040503050406030204" pitchFamily="18" charset="0"/>
                <a:ea typeface="方正卡通简体" panose="03000509000000000000" pitchFamily="65" charset="-122"/>
              </a:rPr>
              <a:t>继续向前走</a:t>
            </a:r>
            <a:endParaRPr lang="en-US" altLang="zh-CN" sz="2100" dirty="0">
              <a:solidFill>
                <a:srgbClr val="002060"/>
              </a:solidFill>
              <a:latin typeface="Cambria Math" panose="02040503050406030204" pitchFamily="18" charset="0"/>
              <a:ea typeface="方正卡通简体" panose="03000509000000000000" pitchFamily="65" charset="-122"/>
            </a:endParaRPr>
          </a:p>
          <a:p>
            <a:pPr marL="89154" indent="0">
              <a:spcAft>
                <a:spcPts val="900"/>
              </a:spcAft>
              <a:buNone/>
            </a:pPr>
            <a:r>
              <a:rPr lang="en-US" altLang="zh-CN" sz="2100" dirty="0">
                <a:solidFill>
                  <a:schemeClr val="accent1">
                    <a:lumMod val="50000"/>
                  </a:schemeClr>
                </a:solidFill>
                <a:latin typeface="Cambria Math" panose="02040503050406030204" pitchFamily="18" charset="0"/>
                <a:ea typeface="方正卡通简体" panose="03000509000000000000" pitchFamily="65" charset="-122"/>
              </a:rPr>
              <a:t> </a:t>
            </a:r>
            <a:r>
              <a:rPr lang="en-US" altLang="zh-CN" sz="2100" dirty="0">
                <a:solidFill>
                  <a:srgbClr val="FF0000"/>
                </a:solidFill>
                <a:latin typeface="Cambria Math" panose="02040503050406030204" pitchFamily="18" charset="0"/>
                <a:ea typeface="方正卡通简体" panose="03000509000000000000" pitchFamily="65" charset="-122"/>
              </a:rPr>
              <a:t>(1-</a:t>
            </a:r>
            <a:r>
              <a:rPr lang="el-GR" altLang="zh-CN" sz="2100" dirty="0">
                <a:solidFill>
                  <a:srgbClr val="FF0000"/>
                </a:solidFill>
                <a:latin typeface="Cambria Math" panose="02040503050406030204" pitchFamily="18" charset="0"/>
                <a:ea typeface="方正卡通简体" panose="03000509000000000000" pitchFamily="65" charset="-122"/>
              </a:rPr>
              <a:t> β</a:t>
            </a:r>
            <a:r>
              <a:rPr lang="en-US" altLang="zh-CN" sz="2100" dirty="0">
                <a:solidFill>
                  <a:srgbClr val="FF0000"/>
                </a:solidFill>
                <a:latin typeface="Cambria Math" panose="02040503050406030204" pitchFamily="18" charset="0"/>
                <a:ea typeface="方正卡通简体" panose="03000509000000000000" pitchFamily="65" charset="-122"/>
              </a:rPr>
              <a:t>)e/n</a:t>
            </a: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代表一个新的随机冲浪者以</a:t>
            </a:r>
            <a:br>
              <a:rPr lang="en-US" altLang="zh-CN" sz="2100" dirty="0">
                <a:solidFill>
                  <a:schemeClr val="accent1">
                    <a:lumMod val="50000"/>
                  </a:schemeClr>
                </a:solidFill>
                <a:latin typeface="Cambria Math" panose="02040503050406030204" pitchFamily="18" charset="0"/>
                <a:ea typeface="方正卡通简体" panose="03000509000000000000" pitchFamily="65" charset="-122"/>
              </a:rPr>
            </a:br>
            <a:r>
              <a:rPr lang="en-US" altLang="zh-CN" sz="2100" dirty="0">
                <a:solidFill>
                  <a:srgbClr val="FF0000"/>
                </a:solidFill>
                <a:latin typeface="Cambria Math" panose="02040503050406030204" pitchFamily="18" charset="0"/>
                <a:ea typeface="方正卡通简体" panose="03000509000000000000" pitchFamily="65" charset="-122"/>
              </a:rPr>
              <a:t>(1-</a:t>
            </a:r>
            <a:r>
              <a:rPr lang="el-GR" altLang="zh-CN" sz="2100" dirty="0">
                <a:solidFill>
                  <a:srgbClr val="FF0000"/>
                </a:solidFill>
                <a:latin typeface="Cambria Math" panose="02040503050406030204" pitchFamily="18" charset="0"/>
                <a:ea typeface="方正卡通简体" panose="03000509000000000000" pitchFamily="65" charset="-122"/>
              </a:rPr>
              <a:t> β</a:t>
            </a:r>
            <a:r>
              <a:rPr lang="en-US" altLang="zh-CN" sz="2100" dirty="0">
                <a:solidFill>
                  <a:srgbClr val="FF0000"/>
                </a:solidFill>
                <a:latin typeface="Cambria Math" panose="02040503050406030204" pitchFamily="18" charset="0"/>
                <a:ea typeface="方正卡通简体" panose="03000509000000000000" pitchFamily="65" charset="-122"/>
              </a:rPr>
              <a:t>)</a:t>
            </a: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的概率随机选择一个网页进行访问。</a:t>
            </a:r>
            <a:endParaRPr lang="en-US" altLang="zh-CN" sz="2100" dirty="0">
              <a:solidFill>
                <a:schemeClr val="accent1">
                  <a:lumMod val="50000"/>
                </a:schemeClr>
              </a:solidFill>
              <a:latin typeface="Cambria Math" panose="02040503050406030204" pitchFamily="18" charset="0"/>
              <a:ea typeface="方正卡通简体" panose="03000509000000000000" pitchFamily="65" charset="-122"/>
            </a:endParaRPr>
          </a:p>
        </p:txBody>
      </p:sp>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6113394" y="1829701"/>
            <a:ext cx="2569834" cy="2387969"/>
          </a:xfrm>
          <a:prstGeom prst="rect">
            <a:avLst/>
          </a:prstGeom>
        </p:spPr>
      </p:pic>
      <p:pic>
        <p:nvPicPr>
          <p:cNvPr id="3" name="图片 2"/>
          <p:cNvPicPr>
            <a:picLocks noChangeAspect="1"/>
          </p:cNvPicPr>
          <p:nvPr/>
        </p:nvPicPr>
        <p:blipFill>
          <a:blip r:embed="rId4"/>
          <a:stretch>
            <a:fillRect/>
          </a:stretch>
        </p:blipFill>
        <p:spPr>
          <a:xfrm>
            <a:off x="6294569" y="4495800"/>
            <a:ext cx="2388659" cy="1452563"/>
          </a:xfrm>
          <a:prstGeom prst="rect">
            <a:avLst/>
          </a:prstGeom>
        </p:spPr>
      </p:pic>
    </p:spTree>
    <p:extLst>
      <p:ext uri="{BB962C8B-B14F-4D97-AF65-F5344CB8AC3E}">
        <p14:creationId xmlns:p14="http://schemas.microsoft.com/office/powerpoint/2010/main" val="341599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611142" y="2686051"/>
            <a:ext cx="3892418" cy="1447037"/>
          </a:xfrm>
          <a:prstGeom prst="rect">
            <a:avLst/>
          </a:prstGeom>
        </p:spPr>
      </p:pic>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31</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5.1.5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采集器陷阱及“抽税”法</a:t>
            </a:r>
          </a:p>
        </p:txBody>
      </p:sp>
      <p:sp>
        <p:nvSpPr>
          <p:cNvPr id="11" name="内容占位符 2"/>
          <p:cNvSpPr txBox="1">
            <a:spLocks/>
          </p:cNvSpPr>
          <p:nvPr/>
        </p:nvSpPr>
        <p:spPr>
          <a:xfrm>
            <a:off x="3158967" y="2153413"/>
            <a:ext cx="5060143" cy="377190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例</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5.6 </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抽税途径：</a:t>
            </a:r>
            <a:r>
              <a:rPr lang="en-US" altLang="zh-CN" sz="2100" dirty="0">
                <a:solidFill>
                  <a:srgbClr val="7030A0"/>
                </a:solidFill>
                <a:latin typeface="Cambria Math" panose="02040503050406030204" pitchFamily="18" charset="0"/>
                <a:ea typeface="方正卡通简体" panose="03000509000000000000" pitchFamily="65" charset="-122"/>
              </a:rPr>
              <a:t>V’ = </a:t>
            </a:r>
            <a:r>
              <a:rPr lang="el-GR" altLang="zh-CN" sz="2100" dirty="0">
                <a:solidFill>
                  <a:srgbClr val="7030A0"/>
                </a:solidFill>
                <a:latin typeface="Cambria Math" panose="02040503050406030204" pitchFamily="18" charset="0"/>
                <a:ea typeface="方正卡通简体" panose="03000509000000000000" pitchFamily="65" charset="-122"/>
              </a:rPr>
              <a:t>β</a:t>
            </a:r>
            <a:r>
              <a:rPr lang="en-US" altLang="zh-CN" sz="2100" dirty="0" err="1">
                <a:solidFill>
                  <a:srgbClr val="7030A0"/>
                </a:solidFill>
                <a:latin typeface="Cambria Math" panose="02040503050406030204" pitchFamily="18" charset="0"/>
                <a:ea typeface="方正卡通简体" panose="03000509000000000000" pitchFamily="65" charset="-122"/>
              </a:rPr>
              <a:t>Mv</a:t>
            </a:r>
            <a:r>
              <a:rPr lang="en-US" altLang="zh-CN" sz="2100" dirty="0">
                <a:solidFill>
                  <a:srgbClr val="7030A0"/>
                </a:solidFill>
                <a:latin typeface="Cambria Math" panose="02040503050406030204" pitchFamily="18" charset="0"/>
                <a:ea typeface="方正卡通简体" panose="03000509000000000000" pitchFamily="65" charset="-122"/>
              </a:rPr>
              <a:t>+(1-</a:t>
            </a:r>
            <a:r>
              <a:rPr lang="el-GR" altLang="zh-CN" sz="2100" dirty="0">
                <a:solidFill>
                  <a:srgbClr val="7030A0"/>
                </a:solidFill>
                <a:latin typeface="Cambria Math" panose="02040503050406030204" pitchFamily="18" charset="0"/>
                <a:ea typeface="方正卡通简体" panose="03000509000000000000" pitchFamily="65" charset="-122"/>
              </a:rPr>
              <a:t> β</a:t>
            </a:r>
            <a:r>
              <a:rPr lang="en-US" altLang="zh-CN" sz="2100" dirty="0">
                <a:solidFill>
                  <a:srgbClr val="7030A0"/>
                </a:solidFill>
                <a:latin typeface="Cambria Math" panose="02040503050406030204" pitchFamily="18" charset="0"/>
                <a:ea typeface="方正卡通简体" panose="03000509000000000000" pitchFamily="65" charset="-122"/>
              </a:rPr>
              <a:t>)e/n</a:t>
            </a:r>
            <a:r>
              <a:rPr lang="zh-CN" altLang="en-US" sz="2100" dirty="0">
                <a:solidFill>
                  <a:srgbClr val="7030A0"/>
                </a:solidFill>
                <a:latin typeface="Cambria Math" panose="02040503050406030204" pitchFamily="18" charset="0"/>
                <a:ea typeface="方正卡通简体" panose="03000509000000000000" pitchFamily="65" charset="-122"/>
              </a:rPr>
              <a:t>，取</a:t>
            </a:r>
            <a:r>
              <a:rPr lang="en-US" altLang="zh-CN" sz="2100" dirty="0">
                <a:solidFill>
                  <a:srgbClr val="7030A0"/>
                </a:solidFill>
                <a:latin typeface="Cambria Math" panose="02040503050406030204" pitchFamily="18" charset="0"/>
                <a:ea typeface="方正卡通简体" panose="03000509000000000000" pitchFamily="65" charset="-122"/>
              </a:rPr>
              <a:t>β=4/5</a:t>
            </a:r>
          </a:p>
          <a:p>
            <a:pPr marL="89154" indent="0">
              <a:spcAft>
                <a:spcPts val="900"/>
              </a:spcAft>
              <a:buNone/>
            </a:pPr>
            <a:endParaRPr lang="en-US" altLang="zh-CN" sz="2100" dirty="0">
              <a:solidFill>
                <a:schemeClr val="accent1">
                  <a:lumMod val="50000"/>
                </a:schemeClr>
              </a:solidFill>
              <a:latin typeface="Cambria Math" panose="02040503050406030204" pitchFamily="18" charset="0"/>
              <a:ea typeface="方正卡通简体" panose="03000509000000000000" pitchFamily="65" charset="-122"/>
            </a:endParaRPr>
          </a:p>
        </p:txBody>
      </p:sp>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114300" y="2228850"/>
            <a:ext cx="2569834" cy="2387969"/>
          </a:xfrm>
          <a:prstGeom prst="rect">
            <a:avLst/>
          </a:prstGeom>
        </p:spPr>
      </p:pic>
      <p:pic>
        <p:nvPicPr>
          <p:cNvPr id="6" name="图片 5"/>
          <p:cNvPicPr>
            <a:picLocks noChangeAspect="1"/>
          </p:cNvPicPr>
          <p:nvPr/>
        </p:nvPicPr>
        <p:blipFill>
          <a:blip r:embed="rId5"/>
          <a:stretch>
            <a:fillRect/>
          </a:stretch>
        </p:blipFill>
        <p:spPr>
          <a:xfrm>
            <a:off x="3611143" y="4413694"/>
            <a:ext cx="4668002" cy="1231013"/>
          </a:xfrm>
          <a:prstGeom prst="rect">
            <a:avLst/>
          </a:prstGeom>
        </p:spPr>
      </p:pic>
      <p:pic>
        <p:nvPicPr>
          <p:cNvPr id="10" name="图片 9"/>
          <p:cNvPicPr>
            <a:picLocks noChangeAspect="1"/>
          </p:cNvPicPr>
          <p:nvPr/>
        </p:nvPicPr>
        <p:blipFill>
          <a:blip r:embed="rId6"/>
          <a:stretch>
            <a:fillRect/>
          </a:stretch>
        </p:blipFill>
        <p:spPr>
          <a:xfrm>
            <a:off x="285750" y="4627705"/>
            <a:ext cx="2388659" cy="1452563"/>
          </a:xfrm>
          <a:prstGeom prst="rect">
            <a:avLst/>
          </a:prstGeom>
        </p:spPr>
      </p:pic>
    </p:spTree>
    <p:extLst>
      <p:ext uri="{BB962C8B-B14F-4D97-AF65-F5344CB8AC3E}">
        <p14:creationId xmlns:p14="http://schemas.microsoft.com/office/powerpoint/2010/main" val="1771612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611142" y="2686051"/>
            <a:ext cx="3892418" cy="1447037"/>
          </a:xfrm>
          <a:prstGeom prst="rect">
            <a:avLst/>
          </a:prstGeom>
        </p:spPr>
      </p:pic>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32</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5.1.5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采集器陷阱及“抽税”法</a:t>
            </a:r>
          </a:p>
        </p:txBody>
      </p:sp>
      <p:sp>
        <p:nvSpPr>
          <p:cNvPr id="11" name="内容占位符 2"/>
          <p:cNvSpPr txBox="1">
            <a:spLocks/>
          </p:cNvSpPr>
          <p:nvPr/>
        </p:nvSpPr>
        <p:spPr>
          <a:xfrm>
            <a:off x="3158967" y="2153413"/>
            <a:ext cx="5060143" cy="377190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例</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rPr>
              <a:t>5.6 </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rPr>
              <a:t>抽税途径：</a:t>
            </a:r>
            <a:r>
              <a:rPr lang="en-US" altLang="zh-CN" sz="2100" dirty="0">
                <a:solidFill>
                  <a:srgbClr val="7030A0"/>
                </a:solidFill>
                <a:latin typeface="Cambria Math" panose="02040503050406030204" pitchFamily="18" charset="0"/>
                <a:ea typeface="方正卡通简体" panose="03000509000000000000" pitchFamily="65" charset="-122"/>
              </a:rPr>
              <a:t>V’ = </a:t>
            </a:r>
            <a:r>
              <a:rPr lang="el-GR" altLang="zh-CN" sz="2100" dirty="0">
                <a:solidFill>
                  <a:srgbClr val="7030A0"/>
                </a:solidFill>
                <a:latin typeface="Cambria Math" panose="02040503050406030204" pitchFamily="18" charset="0"/>
                <a:ea typeface="方正卡通简体" panose="03000509000000000000" pitchFamily="65" charset="-122"/>
              </a:rPr>
              <a:t>β</a:t>
            </a:r>
            <a:r>
              <a:rPr lang="en-US" altLang="zh-CN" sz="2100" dirty="0" err="1">
                <a:solidFill>
                  <a:srgbClr val="7030A0"/>
                </a:solidFill>
                <a:latin typeface="Cambria Math" panose="02040503050406030204" pitchFamily="18" charset="0"/>
                <a:ea typeface="方正卡通简体" panose="03000509000000000000" pitchFamily="65" charset="-122"/>
              </a:rPr>
              <a:t>Mv</a:t>
            </a:r>
            <a:r>
              <a:rPr lang="en-US" altLang="zh-CN" sz="2100" dirty="0">
                <a:solidFill>
                  <a:srgbClr val="7030A0"/>
                </a:solidFill>
                <a:latin typeface="Cambria Math" panose="02040503050406030204" pitchFamily="18" charset="0"/>
                <a:ea typeface="方正卡通简体" panose="03000509000000000000" pitchFamily="65" charset="-122"/>
              </a:rPr>
              <a:t>+(1-</a:t>
            </a:r>
            <a:r>
              <a:rPr lang="el-GR" altLang="zh-CN" sz="2100" dirty="0">
                <a:solidFill>
                  <a:srgbClr val="7030A0"/>
                </a:solidFill>
                <a:latin typeface="Cambria Math" panose="02040503050406030204" pitchFamily="18" charset="0"/>
                <a:ea typeface="方正卡通简体" panose="03000509000000000000" pitchFamily="65" charset="-122"/>
              </a:rPr>
              <a:t> β</a:t>
            </a:r>
            <a:r>
              <a:rPr lang="en-US" altLang="zh-CN" sz="2100" dirty="0">
                <a:solidFill>
                  <a:srgbClr val="7030A0"/>
                </a:solidFill>
                <a:latin typeface="Cambria Math" panose="02040503050406030204" pitchFamily="18" charset="0"/>
                <a:ea typeface="方正卡通简体" panose="03000509000000000000" pitchFamily="65" charset="-122"/>
              </a:rPr>
              <a:t>)e/n</a:t>
            </a:r>
            <a:r>
              <a:rPr lang="zh-CN" altLang="en-US" sz="2100" dirty="0">
                <a:solidFill>
                  <a:srgbClr val="7030A0"/>
                </a:solidFill>
                <a:latin typeface="Cambria Math" panose="02040503050406030204" pitchFamily="18" charset="0"/>
                <a:ea typeface="方正卡通简体" panose="03000509000000000000" pitchFamily="65" charset="-122"/>
              </a:rPr>
              <a:t>，取</a:t>
            </a:r>
            <a:r>
              <a:rPr lang="en-US" altLang="zh-CN" sz="2100" dirty="0">
                <a:solidFill>
                  <a:srgbClr val="7030A0"/>
                </a:solidFill>
                <a:latin typeface="Cambria Math" panose="02040503050406030204" pitchFamily="18" charset="0"/>
                <a:ea typeface="方正卡通简体" panose="03000509000000000000" pitchFamily="65" charset="-122"/>
              </a:rPr>
              <a:t>β=4/5</a:t>
            </a:r>
          </a:p>
          <a:p>
            <a:pPr marL="89154" indent="0">
              <a:spcAft>
                <a:spcPts val="900"/>
              </a:spcAft>
              <a:buNone/>
            </a:pPr>
            <a:endParaRPr lang="en-US" altLang="zh-CN" sz="2100" dirty="0">
              <a:solidFill>
                <a:schemeClr val="accent1">
                  <a:lumMod val="50000"/>
                </a:schemeClr>
              </a:solidFill>
              <a:latin typeface="Cambria Math" panose="02040503050406030204" pitchFamily="18" charset="0"/>
              <a:ea typeface="方正卡通简体" panose="03000509000000000000" pitchFamily="65" charset="-122"/>
            </a:endParaRPr>
          </a:p>
        </p:txBody>
      </p:sp>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114300" y="2228850"/>
            <a:ext cx="2569834" cy="2387969"/>
          </a:xfrm>
          <a:prstGeom prst="rect">
            <a:avLst/>
          </a:prstGeom>
        </p:spPr>
      </p:pic>
      <p:pic>
        <p:nvPicPr>
          <p:cNvPr id="6" name="图片 5"/>
          <p:cNvPicPr>
            <a:picLocks noChangeAspect="1"/>
          </p:cNvPicPr>
          <p:nvPr/>
        </p:nvPicPr>
        <p:blipFill>
          <a:blip r:embed="rId5"/>
          <a:stretch>
            <a:fillRect/>
          </a:stretch>
        </p:blipFill>
        <p:spPr>
          <a:xfrm>
            <a:off x="3611143" y="4413694"/>
            <a:ext cx="4668002" cy="1231013"/>
          </a:xfrm>
          <a:prstGeom prst="rect">
            <a:avLst/>
          </a:prstGeom>
        </p:spPr>
      </p:pic>
      <p:sp>
        <p:nvSpPr>
          <p:cNvPr id="10" name="文本框 9"/>
          <p:cNvSpPr txBox="1"/>
          <p:nvPr/>
        </p:nvSpPr>
        <p:spPr>
          <a:xfrm>
            <a:off x="2684134" y="3000616"/>
            <a:ext cx="6149339" cy="1061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作为一个采集器陷阱，</a:t>
            </a:r>
            <a:r>
              <a:rPr lang="en-US" altLang="zh-CN" sz="2100" dirty="0">
                <a:latin typeface="Cambria Math" panose="02040503050406030204" pitchFamily="18" charset="0"/>
                <a:ea typeface="萝莉体 第二版" panose="02000500000000000000" pitchFamily="2" charset="-122"/>
                <a:cs typeface="萝莉体 第二版" panose="02000500000000000000" pitchFamily="2" charset="-122"/>
              </a:rPr>
              <a:t>C</a:t>
            </a:r>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获得了超过一半以上的</a:t>
            </a:r>
            <a:r>
              <a:rPr lang="en-US" altLang="zh-CN" sz="21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值。但是，这种效果受到了限制，其他每个节点也获得了一些</a:t>
            </a:r>
            <a:r>
              <a:rPr lang="en-US" altLang="zh-CN" sz="21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2100" dirty="0">
                <a:latin typeface="Cambria Math" panose="02040503050406030204" pitchFamily="18" charset="0"/>
                <a:ea typeface="萝莉体 第二版" panose="02000500000000000000" pitchFamily="2" charset="-122"/>
                <a:cs typeface="萝莉体 第二版" panose="02000500000000000000" pitchFamily="2" charset="-122"/>
              </a:rPr>
              <a:t>值。</a:t>
            </a:r>
            <a:endParaRPr lang="en-US" altLang="zh-CN" sz="2100" dirty="0">
              <a:latin typeface="Cambria Math" panose="02040503050406030204" pitchFamily="18" charset="0"/>
              <a:ea typeface="萝莉体 第二版" panose="02000500000000000000" pitchFamily="2" charset="-122"/>
              <a:cs typeface="萝莉体 第二版" panose="02000500000000000000" pitchFamily="2" charset="-122"/>
            </a:endParaRPr>
          </a:p>
        </p:txBody>
      </p:sp>
      <p:sp>
        <p:nvSpPr>
          <p:cNvPr id="8" name="椭圆 7"/>
          <p:cNvSpPr/>
          <p:nvPr/>
        </p:nvSpPr>
        <p:spPr>
          <a:xfrm>
            <a:off x="7243254" y="4915790"/>
            <a:ext cx="946346" cy="469124"/>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cxnSp>
        <p:nvCxnSpPr>
          <p:cNvPr id="12" name="直接箭头连接符 11"/>
          <p:cNvCxnSpPr/>
          <p:nvPr/>
        </p:nvCxnSpPr>
        <p:spPr>
          <a:xfrm>
            <a:off x="5945143" y="4039363"/>
            <a:ext cx="1298111" cy="989837"/>
          </a:xfrm>
          <a:prstGeom prst="straightConnector1">
            <a:avLst/>
          </a:prstGeom>
          <a:ln w="53975">
            <a:solidFill>
              <a:schemeClr val="accent4">
                <a:lumMod val="75000"/>
              </a:schemeClr>
            </a:solidFill>
            <a:prstDash val="solid"/>
            <a:headEnd type="none"/>
            <a:tailEnd type="triangle"/>
          </a:ln>
        </p:spPr>
        <p:style>
          <a:lnRef idx="1">
            <a:schemeClr val="dk1"/>
          </a:lnRef>
          <a:fillRef idx="0">
            <a:schemeClr val="dk1"/>
          </a:fillRef>
          <a:effectRef idx="0">
            <a:schemeClr val="dk1"/>
          </a:effectRef>
          <a:fontRef idx="minor">
            <a:schemeClr val="tx1"/>
          </a:fontRef>
        </p:style>
      </p:cxnSp>
      <p:pic>
        <p:nvPicPr>
          <p:cNvPr id="15" name="图片 14"/>
          <p:cNvPicPr>
            <a:picLocks noChangeAspect="1"/>
          </p:cNvPicPr>
          <p:nvPr/>
        </p:nvPicPr>
        <p:blipFill>
          <a:blip r:embed="rId6"/>
          <a:stretch>
            <a:fillRect/>
          </a:stretch>
        </p:blipFill>
        <p:spPr>
          <a:xfrm>
            <a:off x="285750" y="4627705"/>
            <a:ext cx="2388659" cy="1452563"/>
          </a:xfrm>
          <a:prstGeom prst="rect">
            <a:avLst/>
          </a:prstGeom>
        </p:spPr>
      </p:pic>
    </p:spTree>
    <p:extLst>
      <p:ext uri="{BB962C8B-B14F-4D97-AF65-F5344CB8AC3E}">
        <p14:creationId xmlns:p14="http://schemas.microsoft.com/office/powerpoint/2010/main" val="3560527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33</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5.1.6   </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在搜索引擎中的使用</a:t>
            </a:r>
          </a:p>
          <a:p>
            <a:pPr marL="89154" indent="0">
              <a:spcAft>
                <a:spcPts val="900"/>
              </a:spcAft>
              <a:buNone/>
            </a:pPr>
            <a:endPar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11" name="内容占位符 2"/>
          <p:cNvSpPr txBox="1">
            <a:spLocks/>
          </p:cNvSpPr>
          <p:nvPr/>
        </p:nvSpPr>
        <p:spPr>
          <a:xfrm>
            <a:off x="285750" y="2153413"/>
            <a:ext cx="8743950" cy="377190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900"/>
              </a:spcAft>
              <a:buFont typeface="Wingdings" panose="05000000000000000000" pitchFamily="2" charset="2"/>
              <a:buChar char="n"/>
            </a:pPr>
            <a:r>
              <a:rPr lang="zh-CN" altLang="en-US" sz="2250" dirty="0">
                <a:solidFill>
                  <a:srgbClr val="7030A0"/>
                </a:solidFill>
                <a:latin typeface="Cambria Math" panose="02040503050406030204" pitchFamily="18" charset="0"/>
                <a:ea typeface="方正卡通简体" panose="03000509000000000000" pitchFamily="65" charset="-122"/>
              </a:rPr>
              <a:t>当用户提交包含一个或多个搜索词项</a:t>
            </a:r>
            <a:r>
              <a:rPr lang="en-US" altLang="zh-CN" sz="2250" dirty="0">
                <a:solidFill>
                  <a:srgbClr val="7030A0"/>
                </a:solidFill>
                <a:latin typeface="Cambria Math" panose="02040503050406030204" pitchFamily="18" charset="0"/>
                <a:ea typeface="方正卡通简体" panose="03000509000000000000" pitchFamily="65" charset="-122"/>
              </a:rPr>
              <a:t>(</a:t>
            </a:r>
            <a:r>
              <a:rPr lang="zh-CN" altLang="en-US" sz="2250" dirty="0">
                <a:solidFill>
                  <a:srgbClr val="7030A0"/>
                </a:solidFill>
                <a:latin typeface="Cambria Math" panose="02040503050406030204" pitchFamily="18" charset="0"/>
                <a:ea typeface="方正卡通简体" panose="03000509000000000000" pitchFamily="65" charset="-122"/>
              </a:rPr>
              <a:t>单词</a:t>
            </a:r>
            <a:r>
              <a:rPr lang="en-US" altLang="zh-CN" sz="2250" dirty="0">
                <a:solidFill>
                  <a:srgbClr val="7030A0"/>
                </a:solidFill>
                <a:latin typeface="Cambria Math" panose="02040503050406030204" pitchFamily="18" charset="0"/>
                <a:ea typeface="方正卡通简体" panose="03000509000000000000" pitchFamily="65" charset="-122"/>
              </a:rPr>
              <a:t>)</a:t>
            </a:r>
            <a:r>
              <a:rPr lang="zh-CN" altLang="en-US" sz="2250" dirty="0">
                <a:solidFill>
                  <a:srgbClr val="7030A0"/>
                </a:solidFill>
                <a:latin typeface="Cambria Math" panose="02040503050406030204" pitchFamily="18" charset="0"/>
                <a:ea typeface="方正卡通简体" panose="03000509000000000000" pitchFamily="65" charset="-122"/>
              </a:rPr>
              <a:t>组成的查询时，每个搜索引擎都有自己的一个秘密公式来确定结果的排名顺序。</a:t>
            </a:r>
            <a:endParaRPr lang="en-US" altLang="zh-CN" sz="2250" dirty="0">
              <a:solidFill>
                <a:srgbClr val="7030A0"/>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250" dirty="0">
                <a:solidFill>
                  <a:srgbClr val="FF0000"/>
                </a:solidFill>
                <a:latin typeface="Cambria Math" panose="02040503050406030204" pitchFamily="18" charset="0"/>
                <a:ea typeface="方正卡通简体" panose="03000509000000000000" pitchFamily="65" charset="-122"/>
              </a:rPr>
              <a:t>谷歌使用了超过</a:t>
            </a:r>
            <a:r>
              <a:rPr lang="en-US" altLang="zh-CN" sz="2250" dirty="0">
                <a:solidFill>
                  <a:srgbClr val="FF0000"/>
                </a:solidFill>
                <a:latin typeface="Cambria Math" panose="02040503050406030204" pitchFamily="18" charset="0"/>
                <a:ea typeface="方正卡通简体" panose="03000509000000000000" pitchFamily="65" charset="-122"/>
              </a:rPr>
              <a:t>250</a:t>
            </a:r>
            <a:r>
              <a:rPr lang="zh-CN" altLang="en-US" sz="2250" dirty="0">
                <a:solidFill>
                  <a:srgbClr val="FF0000"/>
                </a:solidFill>
                <a:latin typeface="Cambria Math" panose="02040503050406030204" pitchFamily="18" charset="0"/>
                <a:ea typeface="方正卡通简体" panose="03000509000000000000" pitchFamily="65" charset="-122"/>
              </a:rPr>
              <a:t>个不同网页的性质来决定网页的线性排序。</a:t>
            </a:r>
            <a:endParaRPr lang="en-US" altLang="zh-CN" sz="2250" dirty="0">
              <a:solidFill>
                <a:srgbClr val="FF0000"/>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250" dirty="0">
                <a:solidFill>
                  <a:srgbClr val="002060"/>
                </a:solidFill>
                <a:latin typeface="Cambria Math" panose="02040503050406030204" pitchFamily="18" charset="0"/>
                <a:ea typeface="方正卡通简体" panose="03000509000000000000" pitchFamily="65" charset="-122"/>
              </a:rPr>
              <a:t>至少包含查询中一个词项的网页才会被考虑排序。如果某个网页不包含所有词项，那么在通常的权重计算方法下，该网页很少有机会能进入首先呈现给用户的前</a:t>
            </a:r>
            <a:r>
              <a:rPr lang="en-US" altLang="zh-CN" sz="2250" dirty="0">
                <a:solidFill>
                  <a:srgbClr val="002060"/>
                </a:solidFill>
                <a:latin typeface="Cambria Math" panose="02040503050406030204" pitchFamily="18" charset="0"/>
                <a:ea typeface="方正卡通简体" panose="03000509000000000000" pitchFamily="65" charset="-122"/>
              </a:rPr>
              <a:t>10</a:t>
            </a:r>
            <a:r>
              <a:rPr lang="zh-CN" altLang="en-US" sz="2250" dirty="0">
                <a:solidFill>
                  <a:srgbClr val="002060"/>
                </a:solidFill>
                <a:latin typeface="Cambria Math" panose="02040503050406030204" pitchFamily="18" charset="0"/>
                <a:ea typeface="方正卡通简体" panose="03000509000000000000" pitchFamily="65" charset="-122"/>
              </a:rPr>
              <a:t>名。</a:t>
            </a:r>
            <a:endParaRPr lang="en-US" altLang="zh-CN" sz="2250" dirty="0">
              <a:solidFill>
                <a:srgbClr val="002060"/>
              </a:solidFill>
              <a:latin typeface="Cambria Math" panose="02040503050406030204" pitchFamily="18" charset="0"/>
              <a:ea typeface="方正卡通简体" panose="03000509000000000000" pitchFamily="65" charset="-122"/>
            </a:endParaRPr>
          </a:p>
          <a:p>
            <a:pPr>
              <a:spcAft>
                <a:spcPts val="900"/>
              </a:spcAft>
              <a:buFont typeface="Wingdings" panose="05000000000000000000" pitchFamily="2" charset="2"/>
              <a:buChar char="n"/>
            </a:pPr>
            <a:r>
              <a:rPr lang="zh-CN" altLang="en-US" sz="2250" dirty="0">
                <a:solidFill>
                  <a:srgbClr val="0000FF"/>
                </a:solidFill>
                <a:latin typeface="Cambria Math" panose="02040503050406030204" pitchFamily="18" charset="0"/>
                <a:ea typeface="方正卡通简体" panose="03000509000000000000" pitchFamily="65" charset="-122"/>
              </a:rPr>
              <a:t>所有通过的网页会计算一个得分，得分中的一个重要因素就是</a:t>
            </a:r>
            <a:r>
              <a:rPr lang="en-US" altLang="zh-CN" sz="2250" dirty="0">
                <a:solidFill>
                  <a:srgbClr val="0000FF"/>
                </a:solidFill>
                <a:latin typeface="Cambria Math" panose="02040503050406030204" pitchFamily="18" charset="0"/>
                <a:ea typeface="方正卡通简体" panose="03000509000000000000" pitchFamily="65" charset="-122"/>
              </a:rPr>
              <a:t>PageRank</a:t>
            </a:r>
            <a:r>
              <a:rPr lang="zh-CN" altLang="en-US" sz="2250" dirty="0">
                <a:solidFill>
                  <a:srgbClr val="0000FF"/>
                </a:solidFill>
                <a:latin typeface="Cambria Math" panose="02040503050406030204" pitchFamily="18" charset="0"/>
                <a:ea typeface="方正卡通简体" panose="03000509000000000000" pitchFamily="65" charset="-122"/>
              </a:rPr>
              <a:t>。其他因素还包括词项是否在重要位置上出现，比如在网页头部或者在指向当前网页的链接上出现。</a:t>
            </a:r>
            <a:endParaRPr lang="en-US" altLang="zh-CN" sz="2250" dirty="0">
              <a:solidFill>
                <a:srgbClr val="0000FF"/>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406792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34</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zh-CN" altLang="en-US" sz="2475" dirty="0">
                <a:solidFill>
                  <a:schemeClr val="accent3">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问题描述</a:t>
            </a: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801100" cy="3829050"/>
          </a:xfrm>
          <a:prstGeom prst="rect">
            <a:avLst/>
          </a:prstGeom>
        </p:spPr>
        <p:txBody>
          <a:bodyPr vert="horz" lIns="41148" tIns="6858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p"/>
            </a:pP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计算大图结构上的</a:t>
            </a:r>
            <a:r>
              <a:rPr lang="en-US" altLang="zh-CN" sz="2400" dirty="0">
                <a:solidFill>
                  <a:schemeClr val="accent3">
                    <a:lumMod val="50000"/>
                  </a:schemeClr>
                </a:solidFill>
                <a:latin typeface="Cambria Math" panose="02040503050406030204" pitchFamily="18" charset="0"/>
                <a:ea typeface="Cambria Math" panose="02040503050406030204" pitchFamily="18" charset="0"/>
              </a:rPr>
              <a:t>PageRank</a:t>
            </a: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，必须要执行</a:t>
            </a:r>
            <a:r>
              <a:rPr lang="en-US" altLang="zh-CN" sz="2400" dirty="0">
                <a:solidFill>
                  <a:schemeClr val="accent3">
                    <a:lumMod val="50000"/>
                  </a:schemeClr>
                </a:solidFill>
                <a:latin typeface="Cambria Math" panose="02040503050406030204" pitchFamily="18" charset="0"/>
                <a:ea typeface="Cambria Math" panose="02040503050406030204" pitchFamily="18" charset="0"/>
              </a:rPr>
              <a:t>50</a:t>
            </a: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次左右的矩阵</a:t>
            </a:r>
            <a:r>
              <a:rPr lang="en-US" altLang="zh-CN" sz="2400" dirty="0">
                <a:solidFill>
                  <a:schemeClr val="accent3">
                    <a:lumMod val="50000"/>
                  </a:schemeClr>
                </a:solidFill>
                <a:latin typeface="Cambria Math" panose="02040503050406030204" pitchFamily="18" charset="0"/>
                <a:ea typeface="方正卡通简体" panose="03000509000000000000" pitchFamily="65" charset="-122"/>
              </a:rPr>
              <a:t>-</a:t>
            </a: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向量乘法，直至某次迭代之后向量基本保持不变。</a:t>
            </a:r>
            <a:endParaRPr lang="en-US" altLang="zh-CN" sz="2400" dirty="0">
              <a:solidFill>
                <a:schemeClr val="accent3">
                  <a:lumMod val="50000"/>
                </a:schemeClr>
              </a:solidFill>
              <a:latin typeface="Cambria Math" panose="02040503050406030204" pitchFamily="18" charset="0"/>
              <a:ea typeface="Cambria Math" panose="02040503050406030204" pitchFamily="18" charset="0"/>
            </a:endParaRPr>
          </a:p>
          <a:p>
            <a:pPr>
              <a:buFont typeface="Wingdings" panose="05000000000000000000" pitchFamily="2" charset="2"/>
              <a:buChar char="p"/>
            </a:pPr>
            <a:r>
              <a:rPr lang="en-US" altLang="zh-CN" sz="2400" dirty="0" err="1">
                <a:solidFill>
                  <a:schemeClr val="accent1">
                    <a:lumMod val="50000"/>
                  </a:schemeClr>
                </a:solidFill>
                <a:latin typeface="Cambria Math" panose="02040503050406030204" pitchFamily="18" charset="0"/>
                <a:ea typeface="方正卡通简体" panose="03000509000000000000" pitchFamily="65" charset="-122"/>
              </a:rPr>
              <a:t>MapReduce</a:t>
            </a: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方法会比较适用。</a:t>
            </a:r>
            <a:endParaRPr lang="en-US" altLang="zh-CN" sz="2400" dirty="0">
              <a:solidFill>
                <a:schemeClr val="accent1">
                  <a:lumMod val="50000"/>
                </a:schemeClr>
              </a:solidFill>
              <a:latin typeface="Cambria Math" panose="02040503050406030204" pitchFamily="18" charset="0"/>
              <a:ea typeface="方正卡通简体" panose="03000509000000000000" pitchFamily="65" charset="-122"/>
            </a:endParaRPr>
          </a:p>
          <a:p>
            <a:pPr marL="89154" indent="0">
              <a:buNone/>
            </a:pP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需要注意一下两个问题</a:t>
            </a: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en-US" altLang="zh-CN" sz="240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rPr>
              <a:t>  web</a:t>
            </a:r>
            <a:r>
              <a:rPr lang="zh-CN" altLang="en-US" sz="240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图上的转移矩阵</a:t>
            </a:r>
            <a:r>
              <a:rPr lang="en-US" altLang="zh-CN" sz="240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M</a:t>
            </a:r>
            <a:r>
              <a:rPr lang="zh-CN" altLang="en-US" sz="240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非常稀疏。因此，利用所有元素来表示矩阵效率会很低。我们宁可倾向于只使用非零元素来表示矩阵。</a:t>
            </a:r>
            <a:br>
              <a:rPr lang="en-US" altLang="zh-CN" sz="240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br>
            <a:r>
              <a:rPr lang="zh-CN" altLang="en-US" sz="2400" dirty="0">
                <a:solidFill>
                  <a:schemeClr val="accent3">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稀疏矩阵存储</a:t>
            </a:r>
            <a:endParaRPr lang="en-US" altLang="zh-CN" sz="2400" dirty="0">
              <a:solidFill>
                <a:schemeClr val="accent3">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p"/>
            </a:pPr>
            <a:r>
              <a:rPr lang="zh-CN" altLang="en-US" sz="2400" dirty="0">
                <a:solidFill>
                  <a:srgbClr val="00B050"/>
                </a:solidFill>
                <a:latin typeface="Cambria Math" panose="02040503050406030204" pitchFamily="18" charset="0"/>
                <a:ea typeface="方正卡通简体" panose="03000509000000000000" pitchFamily="65" charset="-122"/>
                <a:cs typeface="萝莉体 第二版" panose="02000500000000000000" pitchFamily="2" charset="-122"/>
              </a:rPr>
              <a:t>我们可能不用</a:t>
            </a:r>
            <a:r>
              <a:rPr lang="en-US" altLang="zh-CN" sz="2400" dirty="0" err="1">
                <a:solidFill>
                  <a:srgbClr val="00B050"/>
                </a:solidFill>
                <a:latin typeface="Cambria Math" panose="02040503050406030204" pitchFamily="18" charset="0"/>
                <a:ea typeface="方正卡通简体" panose="03000509000000000000" pitchFamily="65" charset="-122"/>
                <a:cs typeface="萝莉体 第二版" panose="02000500000000000000" pitchFamily="2" charset="-122"/>
              </a:rPr>
              <a:t>MapReduce</a:t>
            </a:r>
            <a:r>
              <a:rPr lang="zh-CN" altLang="en-US" sz="2400" dirty="0">
                <a:solidFill>
                  <a:srgbClr val="00B050"/>
                </a:solidFill>
                <a:latin typeface="Cambria Math" panose="02040503050406030204" pitchFamily="18" charset="0"/>
                <a:ea typeface="方正卡通简体" panose="03000509000000000000" pitchFamily="65" charset="-122"/>
                <a:cs typeface="萝莉体 第二版" panose="02000500000000000000" pitchFamily="2" charset="-122"/>
              </a:rPr>
              <a:t>，或者基于效率原因，我们希望</a:t>
            </a:r>
            <a:r>
              <a:rPr lang="zh-CN" altLang="en-US" sz="2400" b="1"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数据传递尽可能少</a:t>
            </a:r>
            <a:endParaRPr lang="en-US" altLang="zh-CN" sz="2400" b="1" dirty="0">
              <a:solidFill>
                <a:srgbClr val="FF0000"/>
              </a:solidFill>
              <a:latin typeface="Cambria Math" panose="02040503050406030204" pitchFamily="18" charset="0"/>
              <a:ea typeface="Cambria Math" panose="02040503050406030204" pitchFamily="18" charset="0"/>
            </a:endParaRPr>
          </a:p>
        </p:txBody>
      </p:sp>
      <p:sp>
        <p:nvSpPr>
          <p:cNvPr id="3" name="文本框 2">
            <a:extLst>
              <a:ext uri="{FF2B5EF4-FFF2-40B4-BE49-F238E27FC236}">
                <a16:creationId xmlns:a16="http://schemas.microsoft.com/office/drawing/2014/main" id="{0BD379A7-96A1-46E1-7937-0CF61E84B407}"/>
              </a:ext>
            </a:extLst>
          </p:cNvPr>
          <p:cNvSpPr txBox="1"/>
          <p:nvPr/>
        </p:nvSpPr>
        <p:spPr>
          <a:xfrm>
            <a:off x="379333" y="5861019"/>
            <a:ext cx="8385334" cy="400110"/>
          </a:xfrm>
          <a:prstGeom prst="rect">
            <a:avLst/>
          </a:prstGeom>
          <a:noFill/>
        </p:spPr>
        <p:txBody>
          <a:bodyPr wrap="square" rtlCol="0">
            <a:spAutoFit/>
          </a:bodyPr>
          <a:lstStyle/>
          <a:p>
            <a:pPr algn="ctr"/>
            <a:r>
              <a:rPr kumimoji="1" lang="zh-CN" altLang="en-US" sz="2000" dirty="0">
                <a:solidFill>
                  <a:schemeClr val="accent3">
                    <a:lumMod val="75000"/>
                  </a:schemeClr>
                </a:solidFill>
              </a:rPr>
              <a:t>大量的数据传递需要在并行线程之间开辟管道，从而降低并行处理的效率</a:t>
            </a:r>
          </a:p>
        </p:txBody>
      </p:sp>
    </p:spTree>
    <p:extLst>
      <p:ext uri="{BB962C8B-B14F-4D97-AF65-F5344CB8AC3E}">
        <p14:creationId xmlns:p14="http://schemas.microsoft.com/office/powerpoint/2010/main" val="382304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35</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5.2.1</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转移矩阵的表示</a:t>
            </a: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p"/>
            </a:pP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由于每个</a:t>
            </a:r>
            <a:r>
              <a:rPr lang="en-US" altLang="zh-CN" sz="2400" dirty="0">
                <a:solidFill>
                  <a:schemeClr val="accent3">
                    <a:lumMod val="50000"/>
                  </a:schemeClr>
                </a:solidFill>
                <a:latin typeface="Cambria Math" panose="02040503050406030204" pitchFamily="18" charset="0"/>
                <a:ea typeface="方正卡通简体" panose="03000509000000000000" pitchFamily="65" charset="-122"/>
              </a:rPr>
              <a:t>Web</a:t>
            </a: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网页平均约有</a:t>
            </a:r>
            <a:r>
              <a:rPr lang="en-US" altLang="zh-CN" sz="2400" dirty="0">
                <a:solidFill>
                  <a:schemeClr val="accent3">
                    <a:lumMod val="50000"/>
                  </a:schemeClr>
                </a:solidFill>
                <a:latin typeface="Cambria Math" panose="02040503050406030204" pitchFamily="18" charset="0"/>
                <a:ea typeface="方正卡通简体" panose="03000509000000000000" pitchFamily="65" charset="-122"/>
              </a:rPr>
              <a:t>10</a:t>
            </a: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个出链，因此转移矩阵十分稀疏。</a:t>
            </a:r>
            <a:br>
              <a:rPr lang="en-US" altLang="zh-CN" sz="2400" dirty="0">
                <a:solidFill>
                  <a:schemeClr val="accent3">
                    <a:lumMod val="50000"/>
                  </a:schemeClr>
                </a:solidFill>
                <a:latin typeface="Cambria Math" panose="02040503050406030204" pitchFamily="18" charset="0"/>
                <a:ea typeface="方正卡通简体" panose="03000509000000000000" pitchFamily="65" charset="-122"/>
              </a:rPr>
            </a:br>
            <a:r>
              <a:rPr lang="zh-CN" altLang="en-US" sz="2400" dirty="0">
                <a:solidFill>
                  <a:schemeClr val="accent4">
                    <a:lumMod val="75000"/>
                  </a:schemeClr>
                </a:solidFill>
                <a:latin typeface="Cambria Math" panose="02040503050406030204" pitchFamily="18" charset="0"/>
                <a:ea typeface="方正卡通简体" panose="03000509000000000000" pitchFamily="65" charset="-122"/>
              </a:rPr>
              <a:t>假如我们分析一个</a:t>
            </a:r>
            <a:r>
              <a:rPr lang="en-US" altLang="zh-CN" sz="2400" dirty="0">
                <a:solidFill>
                  <a:schemeClr val="accent4">
                    <a:lumMod val="75000"/>
                  </a:schemeClr>
                </a:solidFill>
                <a:latin typeface="Cambria Math" panose="02040503050406030204" pitchFamily="18" charset="0"/>
                <a:ea typeface="方正卡通简体" panose="03000509000000000000" pitchFamily="65" charset="-122"/>
              </a:rPr>
              <a:t>100</a:t>
            </a:r>
            <a:r>
              <a:rPr lang="zh-CN" altLang="en-US" sz="2400" dirty="0">
                <a:solidFill>
                  <a:schemeClr val="accent4">
                    <a:lumMod val="75000"/>
                  </a:schemeClr>
                </a:solidFill>
                <a:latin typeface="Cambria Math" panose="02040503050406030204" pitchFamily="18" charset="0"/>
                <a:ea typeface="方正卡通简体" panose="03000509000000000000" pitchFamily="65" charset="-122"/>
              </a:rPr>
              <a:t>亿网页构成的图，那么矩阵中只有</a:t>
            </a:r>
            <a:r>
              <a:rPr lang="en-US" altLang="zh-CN" sz="2400" dirty="0">
                <a:solidFill>
                  <a:schemeClr val="accent4">
                    <a:lumMod val="75000"/>
                  </a:schemeClr>
                </a:solidFill>
                <a:latin typeface="Cambria Math" panose="02040503050406030204" pitchFamily="18" charset="0"/>
                <a:ea typeface="方正卡通简体" panose="03000509000000000000" pitchFamily="65" charset="-122"/>
              </a:rPr>
              <a:t>10</a:t>
            </a:r>
            <a:r>
              <a:rPr lang="zh-CN" altLang="en-US" sz="2400" dirty="0">
                <a:solidFill>
                  <a:schemeClr val="accent4">
                    <a:lumMod val="75000"/>
                  </a:schemeClr>
                </a:solidFill>
                <a:latin typeface="Cambria Math" panose="02040503050406030204" pitchFamily="18" charset="0"/>
                <a:ea typeface="方正卡通简体" panose="03000509000000000000" pitchFamily="65" charset="-122"/>
              </a:rPr>
              <a:t>亿分之一的元素非零。</a:t>
            </a:r>
            <a:br>
              <a:rPr lang="en-US" altLang="zh-CN" sz="2400" dirty="0">
                <a:solidFill>
                  <a:schemeClr val="accent4">
                    <a:lumMod val="75000"/>
                  </a:schemeClr>
                </a:solidFill>
                <a:latin typeface="Cambria Math" panose="02040503050406030204" pitchFamily="18" charset="0"/>
                <a:ea typeface="方正卡通简体" panose="03000509000000000000" pitchFamily="65" charset="-122"/>
              </a:rPr>
            </a:br>
            <a:r>
              <a:rPr lang="en-US" altLang="zh-CN" sz="2400" dirty="0">
                <a:solidFill>
                  <a:schemeClr val="accent3">
                    <a:lumMod val="75000"/>
                  </a:schemeClr>
                </a:solidFill>
                <a:latin typeface="Cambria Math" panose="02040503050406030204" pitchFamily="18" charset="0"/>
                <a:ea typeface="方正卡通简体" panose="03000509000000000000" pitchFamily="65" charset="-122"/>
              </a:rPr>
              <a:t>100</a:t>
            </a: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亿</a:t>
            </a:r>
            <a:r>
              <a:rPr lang="en-US" altLang="zh-CN" sz="2400" dirty="0">
                <a:solidFill>
                  <a:schemeClr val="accent3">
                    <a:lumMod val="75000"/>
                  </a:schemeClr>
                </a:solidFill>
                <a:latin typeface="Cambria Math" panose="02040503050406030204" pitchFamily="18" charset="0"/>
                <a:ea typeface="方正卡通简体" panose="03000509000000000000" pitchFamily="65" charset="-122"/>
              </a:rPr>
              <a:t>×100</a:t>
            </a: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亿的矩阵 只有</a:t>
            </a:r>
            <a:r>
              <a:rPr lang="en-US" altLang="zh-CN" sz="2400" dirty="0">
                <a:solidFill>
                  <a:schemeClr val="accent3">
                    <a:lumMod val="75000"/>
                  </a:schemeClr>
                </a:solidFill>
                <a:latin typeface="Cambria Math" panose="02040503050406030204" pitchFamily="18" charset="0"/>
                <a:ea typeface="方正卡通简体" panose="03000509000000000000" pitchFamily="65" charset="-122"/>
              </a:rPr>
              <a:t>10×100</a:t>
            </a: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亿有效数据</a:t>
            </a:r>
            <a:endParaRPr lang="en-US" altLang="zh-CN" sz="2400" dirty="0">
              <a:solidFill>
                <a:schemeClr val="accent3">
                  <a:lumMod val="75000"/>
                </a:schemeClr>
              </a:solidFill>
              <a:latin typeface="Cambria Math" panose="02040503050406030204" pitchFamily="18" charset="0"/>
              <a:ea typeface="Cambria Math" panose="02040503050406030204" pitchFamily="18" charset="0"/>
            </a:endParaRPr>
          </a:p>
          <a:p>
            <a:pPr>
              <a:buFont typeface="Wingdings" panose="05000000000000000000" pitchFamily="2" charset="2"/>
              <a:buChar char="p"/>
            </a:pP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表示任意稀疏矩阵的方法是列出非零元素值及其位置。</a:t>
            </a:r>
            <a:br>
              <a:rPr lang="en-US" altLang="zh-CN" sz="2400" dirty="0">
                <a:solidFill>
                  <a:schemeClr val="accent1">
                    <a:lumMod val="50000"/>
                  </a:schemeClr>
                </a:solidFill>
                <a:latin typeface="Cambria Math" panose="02040503050406030204" pitchFamily="18" charset="0"/>
                <a:ea typeface="方正卡通简体" panose="03000509000000000000" pitchFamily="65" charset="-122"/>
              </a:rPr>
            </a:b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如果分别使用一个</a:t>
            </a:r>
            <a:r>
              <a:rPr lang="en-US" altLang="zh-CN" sz="2400" dirty="0">
                <a:solidFill>
                  <a:schemeClr val="accent3">
                    <a:lumMod val="75000"/>
                  </a:schemeClr>
                </a:solidFill>
                <a:latin typeface="Cambria Math" panose="02040503050406030204" pitchFamily="18" charset="0"/>
                <a:ea typeface="方正卡通简体" panose="03000509000000000000" pitchFamily="65" charset="-122"/>
              </a:rPr>
              <a:t>4</a:t>
            </a: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字节整数来表示元素的行号和列号，使用一个</a:t>
            </a:r>
            <a:r>
              <a:rPr lang="en-US" altLang="zh-CN" sz="2400" dirty="0">
                <a:solidFill>
                  <a:schemeClr val="accent3">
                    <a:lumMod val="75000"/>
                  </a:schemeClr>
                </a:solidFill>
                <a:latin typeface="Cambria Math" panose="02040503050406030204" pitchFamily="18" charset="0"/>
                <a:ea typeface="方正卡通简体" panose="03000509000000000000" pitchFamily="65" charset="-122"/>
              </a:rPr>
              <a:t>8</a:t>
            </a: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字节的双精度数字来表示元素的值，那么一个非零元素需要</a:t>
            </a:r>
            <a:r>
              <a:rPr lang="en-US" altLang="zh-CN" sz="2400" dirty="0">
                <a:solidFill>
                  <a:schemeClr val="accent3">
                    <a:lumMod val="75000"/>
                  </a:schemeClr>
                </a:solidFill>
                <a:latin typeface="Cambria Math" panose="02040503050406030204" pitchFamily="18" charset="0"/>
                <a:ea typeface="方正卡通简体" panose="03000509000000000000" pitchFamily="65" charset="-122"/>
              </a:rPr>
              <a:t>16</a:t>
            </a: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个字节来表示。</a:t>
            </a:r>
            <a:endParaRPr lang="en-US" altLang="zh-CN" sz="2400" dirty="0">
              <a:solidFill>
                <a:schemeClr val="accent3">
                  <a:lumMod val="75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zh-CN" altLang="en-US" sz="2400" dirty="0">
                <a:solidFill>
                  <a:srgbClr val="008000"/>
                </a:solidFill>
                <a:latin typeface="Cambria Math" panose="02040503050406030204" pitchFamily="18" charset="0"/>
                <a:ea typeface="方正卡通简体" panose="03000509000000000000" pitchFamily="65" charset="-122"/>
              </a:rPr>
              <a:t>转移矩阵存储所需的空间与非零元素的数目呈线性关系，而不是与矩阵的行数或列数呈平方关系。</a:t>
            </a:r>
            <a:endParaRPr lang="en-US" altLang="zh-CN" sz="2400" dirty="0">
              <a:solidFill>
                <a:srgbClr val="00800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endParaRPr lang="en-US" altLang="zh-CN" sz="2400" dirty="0">
              <a:solidFill>
                <a:schemeClr val="accent1">
                  <a:lumMod val="50000"/>
                </a:schemeClr>
              </a:solidFill>
              <a:latin typeface="Cambria Math" panose="02040503050406030204" pitchFamily="18" charset="0"/>
              <a:ea typeface="方正卡通简体" panose="03000509000000000000" pitchFamily="65" charset="-122"/>
            </a:endParaRPr>
          </a:p>
          <a:p>
            <a:pPr marL="89154" indent="0">
              <a:buNone/>
            </a:pP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277951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36</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5.2.1</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转移矩阵的表示</a:t>
            </a: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p"/>
            </a:pPr>
            <a:r>
              <a:rPr lang="zh-CN" altLang="en-US" sz="2400" dirty="0">
                <a:solidFill>
                  <a:srgbClr val="008000"/>
                </a:solidFill>
                <a:latin typeface="Cambria Math" panose="02040503050406030204" pitchFamily="18" charset="0"/>
                <a:ea typeface="方正卡通简体" panose="03000509000000000000" pitchFamily="65" charset="-122"/>
              </a:rPr>
              <a:t>转移矩阵存储所需的空间与非零元素的数目呈线性关系，而不是与矩阵的行数或列数呈平方关系。</a:t>
            </a:r>
            <a:endParaRPr lang="en-US" altLang="zh-CN" sz="2400" dirty="0">
              <a:solidFill>
                <a:srgbClr val="00800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en-US" altLang="zh-CN" sz="2400" dirty="0">
                <a:solidFill>
                  <a:srgbClr val="008000"/>
                </a:solidFill>
                <a:latin typeface="Cambria Math" panose="02040503050406030204" pitchFamily="18" charset="0"/>
                <a:ea typeface="方正卡通简体" panose="03000509000000000000" pitchFamily="65" charset="-122"/>
              </a:rPr>
              <a:t>WEB</a:t>
            </a:r>
            <a:r>
              <a:rPr lang="zh-CN" altLang="en-US" sz="2400" dirty="0">
                <a:solidFill>
                  <a:srgbClr val="008000"/>
                </a:solidFill>
                <a:latin typeface="Cambria Math" panose="02040503050406030204" pitchFamily="18" charset="0"/>
                <a:ea typeface="方正卡通简体" panose="03000509000000000000" pitchFamily="65" charset="-122"/>
              </a:rPr>
              <a:t>的转移矩阵的存储优化</a:t>
            </a:r>
            <a:endParaRPr lang="en-US" altLang="zh-CN" sz="2400" dirty="0">
              <a:solidFill>
                <a:srgbClr val="008000"/>
              </a:solidFill>
              <a:latin typeface="Cambria Math" panose="02040503050406030204" pitchFamily="18" charset="0"/>
              <a:ea typeface="方正卡通简体" panose="03000509000000000000" pitchFamily="65" charset="-122"/>
            </a:endParaRPr>
          </a:p>
          <a:p>
            <a:pPr lvl="1">
              <a:buFont typeface="Wingdings" panose="05000000000000000000" pitchFamily="2" charset="2"/>
              <a:buChar char="n"/>
            </a:pP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每个元素的值都是</a:t>
            </a:r>
            <a:r>
              <a:rPr lang="en-US" altLang="zh-CN" sz="2100" dirty="0">
                <a:solidFill>
                  <a:schemeClr val="accent1">
                    <a:lumMod val="50000"/>
                  </a:schemeClr>
                </a:solidFill>
                <a:latin typeface="Cambria Math" panose="02040503050406030204" pitchFamily="18" charset="0"/>
                <a:ea typeface="方正卡通简体" panose="03000509000000000000" pitchFamily="65" charset="-122"/>
              </a:rPr>
              <a:t>1</a:t>
            </a: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除以该页面的出链数目。于是，对每个列我们用一个整数来表示该页面的出度；</a:t>
            </a:r>
            <a:endParaRPr lang="en-US" altLang="zh-CN" sz="2100" dirty="0">
              <a:solidFill>
                <a:schemeClr val="accent1">
                  <a:lumMod val="50000"/>
                </a:schemeClr>
              </a:solidFill>
              <a:latin typeface="Cambria Math" panose="02040503050406030204" pitchFamily="18" charset="0"/>
              <a:ea typeface="方正卡通简体" panose="03000509000000000000" pitchFamily="65" charset="-122"/>
            </a:endParaRPr>
          </a:p>
          <a:p>
            <a:pPr lvl="1">
              <a:buFont typeface="Wingdings" panose="05000000000000000000" pitchFamily="2" charset="2"/>
              <a:buChar char="n"/>
            </a:pPr>
            <a:r>
              <a:rPr lang="zh-CN" altLang="en-US" sz="2100" dirty="0">
                <a:solidFill>
                  <a:srgbClr val="CC0066"/>
                </a:solidFill>
                <a:latin typeface="Cambria Math" panose="02040503050406030204" pitchFamily="18" charset="0"/>
                <a:ea typeface="方正卡通简体" panose="03000509000000000000" pitchFamily="65" charset="-122"/>
              </a:rPr>
              <a:t>同时对列中每个非零元素用一个整数来保存它所在的行号即可。这样，对于转移矩阵来说，每个非零元素只需要比</a:t>
            </a:r>
            <a:r>
              <a:rPr lang="en-US" altLang="zh-CN" sz="2100" dirty="0">
                <a:solidFill>
                  <a:srgbClr val="CC0066"/>
                </a:solidFill>
                <a:latin typeface="Cambria Math" panose="02040503050406030204" pitchFamily="18" charset="0"/>
                <a:ea typeface="方正卡通简体" panose="03000509000000000000" pitchFamily="65" charset="-122"/>
              </a:rPr>
              <a:t>4</a:t>
            </a:r>
            <a:r>
              <a:rPr lang="zh-CN" altLang="en-US" sz="2100" dirty="0">
                <a:solidFill>
                  <a:srgbClr val="CC0066"/>
                </a:solidFill>
                <a:latin typeface="Cambria Math" panose="02040503050406030204" pitchFamily="18" charset="0"/>
                <a:ea typeface="方正卡通简体" panose="03000509000000000000" pitchFamily="65" charset="-122"/>
              </a:rPr>
              <a:t>个字节多一点的空间来存储即可。</a:t>
            </a:r>
            <a:endParaRPr lang="en-US" altLang="zh-CN" sz="2100" dirty="0">
              <a:solidFill>
                <a:srgbClr val="CC0066"/>
              </a:solidFill>
              <a:latin typeface="Cambria Math" panose="02040503050406030204" pitchFamily="18" charset="0"/>
              <a:ea typeface="方正卡通简体" panose="03000509000000000000" pitchFamily="65" charset="-122"/>
            </a:endParaRPr>
          </a:p>
          <a:p>
            <a:pPr marL="89154" indent="0">
              <a:buNone/>
            </a:pP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1536624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37</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5.2.1</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转移矩阵的表示</a:t>
            </a: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3445431" cy="3968781"/>
          </a:xfrm>
          <a:prstGeom prst="rect">
            <a:avLst/>
          </a:prstGeom>
        </p:spPr>
        <p:txBody>
          <a:bodyPr vert="horz" lIns="41148" tIns="68580" rtlCol="0">
            <a:normAutofit fontScale="9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00" dirty="0">
                <a:solidFill>
                  <a:srgbClr val="008000"/>
                </a:solidFill>
                <a:latin typeface="Cambria Math" panose="02040503050406030204" pitchFamily="18" charset="0"/>
                <a:ea typeface="方正卡通简体" panose="03000509000000000000" pitchFamily="65" charset="-122"/>
              </a:rPr>
              <a:t>转移矩阵的存储优化</a:t>
            </a:r>
            <a:endParaRPr lang="en-US" altLang="zh-CN" sz="2400" dirty="0">
              <a:solidFill>
                <a:srgbClr val="00800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每个元素的值都是</a:t>
            </a:r>
            <a:r>
              <a:rPr lang="en-US" altLang="zh-CN" sz="2400" dirty="0">
                <a:solidFill>
                  <a:schemeClr val="accent1">
                    <a:lumMod val="50000"/>
                  </a:schemeClr>
                </a:solidFill>
                <a:latin typeface="Cambria Math" panose="02040503050406030204" pitchFamily="18" charset="0"/>
                <a:ea typeface="方正卡通简体" panose="03000509000000000000" pitchFamily="65" charset="-122"/>
              </a:rPr>
              <a:t>1</a:t>
            </a: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除以该页面的出链数目。于是，对每个列我们用一个整数来表示该页面的出度；</a:t>
            </a:r>
            <a:endParaRPr lang="en-US" altLang="zh-CN" sz="2400" dirty="0">
              <a:solidFill>
                <a:schemeClr val="accent1">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rgbClr val="CC0066"/>
                </a:solidFill>
                <a:latin typeface="Cambria Math" panose="02040503050406030204" pitchFamily="18" charset="0"/>
                <a:ea typeface="方正卡通简体" panose="03000509000000000000" pitchFamily="65" charset="-122"/>
              </a:rPr>
              <a:t>同时对列中每个非零元素用一个整数来保存它所在的行号即可。这样，对于转移矩阵来说，每个非零元素只需要比</a:t>
            </a:r>
            <a:r>
              <a:rPr lang="en-US" altLang="zh-CN" sz="2400" dirty="0">
                <a:solidFill>
                  <a:srgbClr val="CC0066"/>
                </a:solidFill>
                <a:latin typeface="Cambria Math" panose="02040503050406030204" pitchFamily="18" charset="0"/>
                <a:ea typeface="方正卡通简体" panose="03000509000000000000" pitchFamily="65" charset="-122"/>
              </a:rPr>
              <a:t>4</a:t>
            </a:r>
            <a:r>
              <a:rPr lang="zh-CN" altLang="en-US" sz="2400" dirty="0">
                <a:solidFill>
                  <a:srgbClr val="CC0066"/>
                </a:solidFill>
                <a:latin typeface="Cambria Math" panose="02040503050406030204" pitchFamily="18" charset="0"/>
                <a:ea typeface="方正卡通简体" panose="03000509000000000000" pitchFamily="65" charset="-122"/>
              </a:rPr>
              <a:t>个字节多一点的空间来存储即可。</a:t>
            </a:r>
            <a:endParaRPr lang="en-US" altLang="zh-CN" sz="2400" dirty="0">
              <a:solidFill>
                <a:srgbClr val="CC0066"/>
              </a:solidFill>
              <a:latin typeface="Cambria Math" panose="02040503050406030204" pitchFamily="18" charset="0"/>
              <a:ea typeface="方正卡通简体" panose="03000509000000000000" pitchFamily="65" charset="-122"/>
            </a:endParaRPr>
          </a:p>
          <a:p>
            <a:pPr marL="89154" indent="0">
              <a:buNone/>
            </a:pP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3633229" y="2276740"/>
            <a:ext cx="2286000" cy="1309077"/>
          </a:xfrm>
          <a:prstGeom prst="rect">
            <a:avLst/>
          </a:prstGeom>
        </p:spPr>
      </p:pic>
      <p:pic>
        <p:nvPicPr>
          <p:cNvPr id="7" name="图片 6"/>
          <p:cNvPicPr>
            <a:picLocks noChangeAspect="1"/>
          </p:cNvPicPr>
          <p:nvPr/>
        </p:nvPicPr>
        <p:blipFill>
          <a:blip r:embed="rId4"/>
          <a:stretch>
            <a:fillRect/>
          </a:stretch>
        </p:blipFill>
        <p:spPr>
          <a:xfrm>
            <a:off x="4267200" y="4347917"/>
            <a:ext cx="3532352" cy="2194190"/>
          </a:xfrm>
          <a:prstGeom prst="rect">
            <a:avLst/>
          </a:prstGeom>
        </p:spPr>
      </p:pic>
      <p:sp>
        <p:nvSpPr>
          <p:cNvPr id="8" name="文本框 7"/>
          <p:cNvSpPr txBox="1"/>
          <p:nvPr/>
        </p:nvSpPr>
        <p:spPr>
          <a:xfrm>
            <a:off x="3600450" y="1524138"/>
            <a:ext cx="1005403" cy="507831"/>
          </a:xfrm>
          <a:prstGeom prst="rect">
            <a:avLst/>
          </a:prstGeom>
          <a:noFill/>
        </p:spPr>
        <p:txBody>
          <a:bodyPr wrap="none" rtlCol="0">
            <a:spAutoFit/>
          </a:bodyPr>
          <a:lstStyle/>
          <a:p>
            <a:r>
              <a:rPr lang="zh-CN" altLang="en-US" sz="2700" dirty="0"/>
              <a:t>例 </a:t>
            </a:r>
            <a:r>
              <a:rPr lang="en-US" altLang="zh-CN" sz="2700" dirty="0"/>
              <a:t>5.7</a:t>
            </a:r>
            <a:endParaRPr lang="zh-CN" altLang="en-US" sz="2700" dirty="0"/>
          </a:p>
        </p:txBody>
      </p:sp>
      <p:pic>
        <p:nvPicPr>
          <p:cNvPr id="9" name="图片 8"/>
          <p:cNvPicPr>
            <a:picLocks noChangeAspect="1"/>
          </p:cNvPicPr>
          <p:nvPr/>
        </p:nvPicPr>
        <p:blipFill>
          <a:blip r:embed="rId5">
            <a:clrChange>
              <a:clrFrom>
                <a:srgbClr val="FFFFFF"/>
              </a:clrFrom>
              <a:clrTo>
                <a:srgbClr val="FFFFFF">
                  <a:alpha val="0"/>
                </a:srgbClr>
              </a:clrTo>
            </a:clrChange>
          </a:blip>
          <a:stretch>
            <a:fillRect/>
          </a:stretch>
        </p:blipFill>
        <p:spPr>
          <a:xfrm>
            <a:off x="5992339" y="1867425"/>
            <a:ext cx="2714677" cy="2269234"/>
          </a:xfrm>
          <a:prstGeom prst="rect">
            <a:avLst/>
          </a:prstGeom>
        </p:spPr>
      </p:pic>
    </p:spTree>
    <p:extLst>
      <p:ext uri="{BB962C8B-B14F-4D97-AF65-F5344CB8AC3E}">
        <p14:creationId xmlns:p14="http://schemas.microsoft.com/office/powerpoint/2010/main" val="62710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38</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5.2.2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基于</a:t>
            </a:r>
            <a:r>
              <a:rPr lang="en-US" altLang="zh-CN" sz="2475" dirty="0" err="1">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MapReduce</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的</a:t>
            </a:r>
            <a:r>
              <a:rPr lang="en-US" altLang="zh-CN"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迭代计算</a:t>
            </a: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问题描述</a:t>
            </a: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a:p>
            <a:pPr marL="89154" indent="0">
              <a:buNone/>
            </a:pPr>
            <a:r>
              <a:rPr lang="en-US" altLang="zh-CN" sz="2400" dirty="0">
                <a:solidFill>
                  <a:srgbClr val="002060"/>
                </a:solidFill>
                <a:latin typeface="Cambria Math" panose="02040503050406030204" pitchFamily="18" charset="0"/>
                <a:ea typeface="方正卡通简体" panose="03000509000000000000" pitchFamily="65" charset="-122"/>
              </a:rPr>
              <a:t>PageRank</a:t>
            </a:r>
            <a:r>
              <a:rPr lang="zh-CN" altLang="en-US" sz="2400" dirty="0">
                <a:solidFill>
                  <a:srgbClr val="002060"/>
                </a:solidFill>
                <a:latin typeface="Cambria Math" panose="02040503050406030204" pitchFamily="18" charset="0"/>
                <a:ea typeface="方正卡通简体" panose="03000509000000000000" pitchFamily="65" charset="-122"/>
              </a:rPr>
              <a:t>算法的每次迭代过程都包括基于当前的</a:t>
            </a:r>
            <a:r>
              <a:rPr lang="en-US" altLang="zh-CN" sz="2400" dirty="0">
                <a:solidFill>
                  <a:srgbClr val="002060"/>
                </a:solidFill>
                <a:latin typeface="Cambria Math" panose="02040503050406030204" pitchFamily="18" charset="0"/>
                <a:ea typeface="方正卡通简体" panose="03000509000000000000" pitchFamily="65" charset="-122"/>
              </a:rPr>
              <a:t>PageRank</a:t>
            </a:r>
            <a:r>
              <a:rPr lang="zh-CN" altLang="en-US" sz="2400" dirty="0">
                <a:solidFill>
                  <a:srgbClr val="002060"/>
                </a:solidFill>
                <a:latin typeface="Cambria Math" panose="02040503050406030204" pitchFamily="18" charset="0"/>
                <a:ea typeface="方正卡通简体" panose="03000509000000000000" pitchFamily="65" charset="-122"/>
              </a:rPr>
              <a:t>向量</a:t>
            </a:r>
            <a:r>
              <a:rPr lang="en-US" altLang="zh-CN" sz="2400" dirty="0">
                <a:solidFill>
                  <a:srgbClr val="FF0066"/>
                </a:solidFill>
                <a:latin typeface="Cambria Math" panose="02040503050406030204" pitchFamily="18" charset="0"/>
                <a:ea typeface="方正卡通简体" panose="03000509000000000000" pitchFamily="65" charset="-122"/>
              </a:rPr>
              <a:t>v</a:t>
            </a:r>
            <a:r>
              <a:rPr lang="zh-CN" altLang="en-US" sz="2400" dirty="0">
                <a:solidFill>
                  <a:srgbClr val="002060"/>
                </a:solidFill>
                <a:latin typeface="Cambria Math" panose="02040503050406030204" pitchFamily="18" charset="0"/>
                <a:ea typeface="方正卡通简体" panose="03000509000000000000" pitchFamily="65" charset="-122"/>
              </a:rPr>
              <a:t>来估计下一轮的</a:t>
            </a:r>
            <a:r>
              <a:rPr lang="en-US" altLang="zh-CN" sz="2400" dirty="0">
                <a:solidFill>
                  <a:srgbClr val="002060"/>
                </a:solidFill>
                <a:latin typeface="Cambria Math" panose="02040503050406030204" pitchFamily="18" charset="0"/>
                <a:ea typeface="方正卡通简体" panose="03000509000000000000" pitchFamily="65" charset="-122"/>
              </a:rPr>
              <a:t>PageRank</a:t>
            </a:r>
            <a:r>
              <a:rPr lang="zh-CN" altLang="en-US" sz="2400" dirty="0">
                <a:solidFill>
                  <a:srgbClr val="002060"/>
                </a:solidFill>
                <a:latin typeface="Cambria Math" panose="02040503050406030204" pitchFamily="18" charset="0"/>
                <a:ea typeface="方正卡通简体" panose="03000509000000000000" pitchFamily="65" charset="-122"/>
              </a:rPr>
              <a:t>向量</a:t>
            </a:r>
            <a:r>
              <a:rPr lang="en-US" altLang="zh-CN" sz="2400" dirty="0">
                <a:solidFill>
                  <a:srgbClr val="FF0066"/>
                </a:solidFill>
                <a:latin typeface="Cambria Math" panose="02040503050406030204" pitchFamily="18" charset="0"/>
                <a:ea typeface="方正卡通简体" panose="03000509000000000000" pitchFamily="65" charset="-122"/>
              </a:rPr>
              <a:t>v'</a:t>
            </a:r>
            <a:r>
              <a:rPr lang="zh-CN" altLang="en-US" sz="2400" dirty="0">
                <a:solidFill>
                  <a:srgbClr val="002060"/>
                </a:solidFill>
                <a:latin typeface="Cambria Math" panose="02040503050406030204" pitchFamily="18" charset="0"/>
                <a:ea typeface="方正卡通简体" panose="03000509000000000000" pitchFamily="65" charset="-122"/>
              </a:rPr>
              <a:t>，其计算公式为</a:t>
            </a:r>
            <a:endParaRPr lang="en-US" altLang="zh-CN" sz="2400" dirty="0">
              <a:solidFill>
                <a:srgbClr val="002060"/>
              </a:solidFill>
              <a:latin typeface="Cambria Math" panose="02040503050406030204" pitchFamily="18" charset="0"/>
              <a:ea typeface="方正卡通简体" panose="03000509000000000000" pitchFamily="65" charset="-122"/>
            </a:endParaRPr>
          </a:p>
          <a:p>
            <a:pPr marL="89154" indent="0">
              <a:buNone/>
            </a:pPr>
            <a:r>
              <a:rPr lang="en-US" altLang="zh-CN" sz="2400" dirty="0">
                <a:solidFill>
                  <a:srgbClr val="FF0066"/>
                </a:solidFill>
                <a:latin typeface="Cambria Math" panose="02040503050406030204" pitchFamily="18" charset="0"/>
                <a:ea typeface="方正卡通简体" panose="03000509000000000000" pitchFamily="65" charset="-122"/>
              </a:rPr>
              <a:t>                                   v’=</a:t>
            </a:r>
            <a:r>
              <a:rPr lang="el-GR" altLang="zh-CN" sz="2400" dirty="0">
                <a:solidFill>
                  <a:srgbClr val="FF0066"/>
                </a:solidFill>
                <a:latin typeface="Cambria Math" panose="02040503050406030204" pitchFamily="18" charset="0"/>
                <a:ea typeface="方正卡通简体" panose="03000509000000000000" pitchFamily="65" charset="-122"/>
              </a:rPr>
              <a:t> </a:t>
            </a:r>
            <a:r>
              <a:rPr lang="el-GR" altLang="zh-CN" sz="2400" dirty="0">
                <a:solidFill>
                  <a:srgbClr val="008000"/>
                </a:solidFill>
                <a:latin typeface="Cambria Math" panose="02040503050406030204" pitchFamily="18" charset="0"/>
                <a:ea typeface="方正卡通简体" panose="03000509000000000000" pitchFamily="65" charset="-122"/>
              </a:rPr>
              <a:t>β</a:t>
            </a:r>
            <a:r>
              <a:rPr lang="en-US" altLang="zh-CN" sz="2400" dirty="0" err="1">
                <a:solidFill>
                  <a:srgbClr val="0000FF"/>
                </a:solidFill>
                <a:latin typeface="Cambria Math" panose="02040503050406030204" pitchFamily="18" charset="0"/>
                <a:ea typeface="方正卡通简体" panose="03000509000000000000" pitchFamily="65" charset="-122"/>
              </a:rPr>
              <a:t>M</a:t>
            </a:r>
            <a:r>
              <a:rPr lang="en-US" altLang="zh-CN" sz="2400" dirty="0" err="1">
                <a:solidFill>
                  <a:srgbClr val="FF0066"/>
                </a:solidFill>
                <a:latin typeface="Cambria Math" panose="02040503050406030204" pitchFamily="18" charset="0"/>
                <a:ea typeface="方正卡通简体" panose="03000509000000000000" pitchFamily="65" charset="-122"/>
              </a:rPr>
              <a:t>v</a:t>
            </a:r>
            <a:r>
              <a:rPr lang="en-US" altLang="zh-CN" sz="2400" dirty="0">
                <a:solidFill>
                  <a:srgbClr val="FF0066"/>
                </a:solidFill>
                <a:latin typeface="Cambria Math" panose="02040503050406030204" pitchFamily="18" charset="0"/>
                <a:ea typeface="方正卡通简体" panose="03000509000000000000" pitchFamily="65" charset="-122"/>
              </a:rPr>
              <a:t>+ </a:t>
            </a:r>
            <a:r>
              <a:rPr lang="en-US" altLang="zh-CN" sz="2400" dirty="0">
                <a:solidFill>
                  <a:srgbClr val="008000"/>
                </a:solidFill>
                <a:latin typeface="Cambria Math" panose="02040503050406030204" pitchFamily="18" charset="0"/>
                <a:ea typeface="方正卡通简体" panose="03000509000000000000" pitchFamily="65" charset="-122"/>
              </a:rPr>
              <a:t>(1-</a:t>
            </a:r>
            <a:r>
              <a:rPr lang="el-GR" altLang="zh-CN" sz="2400" dirty="0">
                <a:solidFill>
                  <a:srgbClr val="008000"/>
                </a:solidFill>
                <a:latin typeface="Cambria Math" panose="02040503050406030204" pitchFamily="18" charset="0"/>
                <a:ea typeface="方正卡通简体" panose="03000509000000000000" pitchFamily="65" charset="-122"/>
              </a:rPr>
              <a:t> β</a:t>
            </a:r>
            <a:r>
              <a:rPr lang="en-US" altLang="zh-CN" sz="2400" dirty="0">
                <a:solidFill>
                  <a:srgbClr val="008000"/>
                </a:solidFill>
                <a:latin typeface="Cambria Math" panose="02040503050406030204" pitchFamily="18" charset="0"/>
                <a:ea typeface="方正卡通简体" panose="03000509000000000000" pitchFamily="65" charset="-122"/>
              </a:rPr>
              <a:t>) </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e/n</a:t>
            </a:r>
          </a:p>
          <a:p>
            <a:pPr>
              <a:buFont typeface="Wingdings" panose="05000000000000000000" pitchFamily="2" charset="2"/>
              <a:buChar char="n"/>
            </a:pP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如果</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n</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足够小，那么每个</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Map</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任务可以将整个向量</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v</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存放在内存中。</a:t>
            </a:r>
            <a:endParaRPr lang="en-US" altLang="zh-CN" sz="2400" dirty="0">
              <a:solidFill>
                <a:schemeClr val="accent2">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en-US" altLang="zh-CN" sz="2400" dirty="0">
                <a:solidFill>
                  <a:srgbClr val="C00000"/>
                </a:solidFill>
                <a:latin typeface="Cambria Math" panose="02040503050406030204" pitchFamily="18" charset="0"/>
                <a:ea typeface="方正卡通简体" panose="03000509000000000000" pitchFamily="65" charset="-122"/>
              </a:rPr>
              <a:t> </a:t>
            </a:r>
            <a:r>
              <a:rPr lang="zh-CN" altLang="en-US" sz="2400" dirty="0">
                <a:solidFill>
                  <a:srgbClr val="C00000"/>
                </a:solidFill>
                <a:latin typeface="Cambria Math" panose="02040503050406030204" pitchFamily="18" charset="0"/>
                <a:ea typeface="方正卡通简体" panose="03000509000000000000" pitchFamily="65" charset="-122"/>
              </a:rPr>
              <a:t>但</a:t>
            </a:r>
            <a:r>
              <a:rPr lang="en-US" altLang="zh-CN" sz="2400" dirty="0">
                <a:solidFill>
                  <a:srgbClr val="C00000"/>
                </a:solidFill>
                <a:latin typeface="Cambria Math" panose="02040503050406030204" pitchFamily="18" charset="0"/>
                <a:ea typeface="方正卡通简体" panose="03000509000000000000" pitchFamily="65" charset="-122"/>
              </a:rPr>
              <a:t>v</a:t>
            </a:r>
            <a:r>
              <a:rPr lang="zh-CN" altLang="en-US" sz="2400" dirty="0">
                <a:solidFill>
                  <a:srgbClr val="C00000"/>
                </a:solidFill>
                <a:latin typeface="Cambria Math" panose="02040503050406030204" pitchFamily="18" charset="0"/>
                <a:ea typeface="方正卡通简体" panose="03000509000000000000" pitchFamily="65" charset="-122"/>
              </a:rPr>
              <a:t>很可能已经大到无法在内存中存放。矩阵乘法利用第二章的</a:t>
            </a:r>
            <a:r>
              <a:rPr lang="en-US" altLang="zh-CN" sz="2400" dirty="0" err="1">
                <a:solidFill>
                  <a:srgbClr val="C00000"/>
                </a:solidFill>
                <a:latin typeface="Cambria Math" panose="02040503050406030204" pitchFamily="18" charset="0"/>
                <a:ea typeface="方正卡通简体" panose="03000509000000000000" pitchFamily="65" charset="-122"/>
              </a:rPr>
              <a:t>MapReduce</a:t>
            </a:r>
            <a:r>
              <a:rPr lang="zh-CN" altLang="en-US" sz="2400" dirty="0">
                <a:solidFill>
                  <a:srgbClr val="C00000"/>
                </a:solidFill>
                <a:latin typeface="Cambria Math" panose="02040503050406030204" pitchFamily="18" charset="0"/>
                <a:ea typeface="方正卡通简体" panose="03000509000000000000" pitchFamily="65" charset="-122"/>
              </a:rPr>
              <a:t>方法。</a:t>
            </a:r>
            <a:r>
              <a:rPr lang="zh-CN" altLang="en-US" sz="2250" dirty="0">
                <a:solidFill>
                  <a:srgbClr val="0070C0"/>
                </a:solidFill>
                <a:latin typeface="Cambria Math" panose="02040503050406030204" pitchFamily="18" charset="0"/>
                <a:ea typeface="方正卡通简体" panose="03000509000000000000" pitchFamily="65" charset="-122"/>
              </a:rPr>
              <a:t>把</a:t>
            </a:r>
            <a:r>
              <a:rPr lang="en-US" altLang="zh-CN" sz="2250" dirty="0">
                <a:solidFill>
                  <a:srgbClr val="0070C0"/>
                </a:solidFill>
                <a:latin typeface="Cambria Math" panose="02040503050406030204" pitchFamily="18" charset="0"/>
                <a:ea typeface="方正卡通简体" panose="03000509000000000000" pitchFamily="65" charset="-122"/>
              </a:rPr>
              <a:t>v</a:t>
            </a:r>
            <a:r>
              <a:rPr lang="zh-CN" altLang="en-US" sz="2250" dirty="0">
                <a:solidFill>
                  <a:srgbClr val="0070C0"/>
                </a:solidFill>
                <a:latin typeface="Cambria Math" panose="02040503050406030204" pitchFamily="18" charset="0"/>
                <a:ea typeface="方正卡通简体" panose="03000509000000000000" pitchFamily="65" charset="-122"/>
              </a:rPr>
              <a:t>分割成对应的水平条的行条化方法允许我们高效地执行</a:t>
            </a:r>
            <a:r>
              <a:rPr lang="en-US" altLang="zh-CN" sz="2250" dirty="0">
                <a:solidFill>
                  <a:srgbClr val="0070C0"/>
                </a:solidFill>
                <a:latin typeface="Cambria Math" panose="02040503050406030204" pitchFamily="18" charset="0"/>
                <a:ea typeface="方正卡通简体" panose="03000509000000000000" pitchFamily="65" charset="-122"/>
              </a:rPr>
              <a:t>Map-Reduce</a:t>
            </a:r>
            <a:r>
              <a:rPr lang="zh-CN" altLang="en-US" sz="2250" dirty="0">
                <a:solidFill>
                  <a:srgbClr val="0070C0"/>
                </a:solidFill>
                <a:latin typeface="Cambria Math" panose="02040503050406030204" pitchFamily="18" charset="0"/>
                <a:ea typeface="方正卡通简体" panose="03000509000000000000" pitchFamily="65" charset="-122"/>
              </a:rPr>
              <a:t>过程，此时任何一个</a:t>
            </a:r>
            <a:r>
              <a:rPr lang="en-US" altLang="zh-CN" sz="2250" dirty="0">
                <a:solidFill>
                  <a:srgbClr val="0070C0"/>
                </a:solidFill>
                <a:latin typeface="Cambria Math" panose="02040503050406030204" pitchFamily="18" charset="0"/>
                <a:ea typeface="方正卡通简体" panose="03000509000000000000" pitchFamily="65" charset="-122"/>
              </a:rPr>
              <a:t>Map</a:t>
            </a:r>
            <a:r>
              <a:rPr lang="zh-CN" altLang="en-US" sz="2250" dirty="0">
                <a:solidFill>
                  <a:srgbClr val="0070C0"/>
                </a:solidFill>
                <a:latin typeface="Cambria Math" panose="02040503050406030204" pitchFamily="18" charset="0"/>
                <a:ea typeface="方正卡通简体" panose="03000509000000000000" pitchFamily="65" charset="-122"/>
              </a:rPr>
              <a:t>任务上的向量都不大于</a:t>
            </a:r>
            <a:r>
              <a:rPr lang="en-US" altLang="zh-CN" sz="2250" dirty="0">
                <a:solidFill>
                  <a:srgbClr val="0070C0"/>
                </a:solidFill>
                <a:latin typeface="Cambria Math" panose="02040503050406030204" pitchFamily="18" charset="0"/>
                <a:ea typeface="方正卡通简体" panose="03000509000000000000" pitchFamily="65" charset="-122"/>
              </a:rPr>
              <a:t>v</a:t>
            </a:r>
            <a:r>
              <a:rPr lang="zh-CN" altLang="en-US" sz="2250" dirty="0">
                <a:solidFill>
                  <a:srgbClr val="0070C0"/>
                </a:solidFill>
                <a:latin typeface="Cambria Math" panose="02040503050406030204" pitchFamily="18" charset="0"/>
                <a:ea typeface="方正卡通简体" panose="03000509000000000000" pitchFamily="65" charset="-122"/>
              </a:rPr>
              <a:t>，从而可以方便地驻留内存。</a:t>
            </a:r>
            <a:endParaRPr lang="en-US" altLang="zh-CN" sz="2250" dirty="0">
              <a:solidFill>
                <a:srgbClr val="0070C0"/>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060245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第二章回顾</a:t>
            </a:r>
            <a:endParaRPr lang="en-US" dirty="0"/>
          </a:p>
        </p:txBody>
      </p:sp>
      <p:pic>
        <p:nvPicPr>
          <p:cNvPr id="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5925" y="1658979"/>
            <a:ext cx="5772150" cy="284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628650" y="4457700"/>
            <a:ext cx="8401050" cy="1477328"/>
          </a:xfrm>
          <a:prstGeom prst="rect">
            <a:avLst/>
          </a:prstGeom>
        </p:spPr>
        <p:txBody>
          <a:bodyPr wrap="square">
            <a:spAutoFit/>
          </a:bodyPr>
          <a:lstStyle/>
          <a:p>
            <a:pPr lvl="0" fontAlgn="base">
              <a:spcBef>
                <a:spcPct val="0"/>
              </a:spcBef>
              <a:spcAft>
                <a:spcPct val="0"/>
              </a:spcAft>
              <a:buFont typeface="Arial" panose="020B0604020202020204" pitchFamily="34" charset="0"/>
              <a:buChar char="•"/>
            </a:pPr>
            <a:r>
              <a:rPr lang="zh-CN" altLang="en-US" sz="2250" dirty="0">
                <a:solidFill>
                  <a:srgbClr val="002060"/>
                </a:solidFill>
                <a:latin typeface="+mn-ea"/>
              </a:rPr>
              <a:t>不同的</a:t>
            </a:r>
            <a:r>
              <a:rPr lang="en-US" altLang="zh-CN" sz="2250" dirty="0">
                <a:solidFill>
                  <a:srgbClr val="002060"/>
                </a:solidFill>
                <a:latin typeface="+mn-ea"/>
              </a:rPr>
              <a:t>Map</a:t>
            </a:r>
            <a:r>
              <a:rPr lang="zh-CN" altLang="en-US" sz="2250" dirty="0">
                <a:solidFill>
                  <a:srgbClr val="002060"/>
                </a:solidFill>
                <a:latin typeface="+mn-ea"/>
              </a:rPr>
              <a:t>任务之间不会进行通信</a:t>
            </a:r>
            <a:endParaRPr lang="en-US" altLang="zh-CN" sz="2250" dirty="0">
              <a:solidFill>
                <a:srgbClr val="002060"/>
              </a:solidFill>
              <a:latin typeface="+mn-ea"/>
            </a:endParaRPr>
          </a:p>
          <a:p>
            <a:pPr lvl="0" fontAlgn="base">
              <a:spcBef>
                <a:spcPct val="0"/>
              </a:spcBef>
              <a:spcAft>
                <a:spcPct val="0"/>
              </a:spcAft>
              <a:buFont typeface="Arial" panose="020B0604020202020204" pitchFamily="34" charset="0"/>
              <a:buChar char="•"/>
            </a:pPr>
            <a:r>
              <a:rPr lang="zh-CN" altLang="en-US" sz="2250" dirty="0">
                <a:solidFill>
                  <a:srgbClr val="002060"/>
                </a:solidFill>
                <a:latin typeface="+mn-ea"/>
              </a:rPr>
              <a:t>不同的</a:t>
            </a:r>
            <a:r>
              <a:rPr lang="en-US" altLang="zh-CN" sz="2250" dirty="0">
                <a:solidFill>
                  <a:srgbClr val="002060"/>
                </a:solidFill>
                <a:latin typeface="+mn-ea"/>
              </a:rPr>
              <a:t>Reduce</a:t>
            </a:r>
            <a:r>
              <a:rPr lang="zh-CN" altLang="en-US" sz="2250" dirty="0">
                <a:solidFill>
                  <a:srgbClr val="002060"/>
                </a:solidFill>
                <a:latin typeface="+mn-ea"/>
              </a:rPr>
              <a:t>任务之间也不会发生任何信息交换</a:t>
            </a:r>
            <a:endParaRPr lang="en-US" altLang="zh-CN" sz="2250" dirty="0">
              <a:solidFill>
                <a:srgbClr val="002060"/>
              </a:solidFill>
              <a:latin typeface="+mn-ea"/>
            </a:endParaRPr>
          </a:p>
          <a:p>
            <a:pPr lvl="0" fontAlgn="base">
              <a:spcBef>
                <a:spcPct val="0"/>
              </a:spcBef>
              <a:spcAft>
                <a:spcPct val="0"/>
              </a:spcAft>
              <a:buFont typeface="Arial" panose="020B0604020202020204" pitchFamily="34" charset="0"/>
              <a:buChar char="•"/>
            </a:pPr>
            <a:r>
              <a:rPr lang="zh-CN" altLang="en-US" sz="2250" dirty="0">
                <a:solidFill>
                  <a:srgbClr val="002060"/>
                </a:solidFill>
                <a:latin typeface="+mn-ea"/>
              </a:rPr>
              <a:t>用户不能显式地从一台机器向另一台机器发送消息</a:t>
            </a:r>
            <a:endParaRPr lang="en-US" altLang="zh-CN" sz="2250" dirty="0">
              <a:solidFill>
                <a:srgbClr val="002060"/>
              </a:solidFill>
              <a:latin typeface="+mn-ea"/>
            </a:endParaRPr>
          </a:p>
          <a:p>
            <a:pPr lvl="0" fontAlgn="base">
              <a:spcBef>
                <a:spcPct val="0"/>
              </a:spcBef>
              <a:spcAft>
                <a:spcPct val="0"/>
              </a:spcAft>
              <a:buFont typeface="Arial" panose="020B0604020202020204" pitchFamily="34" charset="0"/>
              <a:buChar char="•"/>
            </a:pPr>
            <a:r>
              <a:rPr lang="zh-CN" altLang="en-US" sz="2250" dirty="0">
                <a:solidFill>
                  <a:srgbClr val="002060"/>
                </a:solidFill>
                <a:latin typeface="+mn-ea"/>
              </a:rPr>
              <a:t>所有的数据交换都是通过</a:t>
            </a:r>
            <a:r>
              <a:rPr lang="en-US" altLang="zh-CN" sz="2250" dirty="0">
                <a:solidFill>
                  <a:srgbClr val="002060"/>
                </a:solidFill>
                <a:latin typeface="+mn-ea"/>
              </a:rPr>
              <a:t>MapReduce</a:t>
            </a:r>
            <a:r>
              <a:rPr lang="zh-CN" altLang="en-US" sz="2250" dirty="0">
                <a:solidFill>
                  <a:srgbClr val="002060"/>
                </a:solidFill>
                <a:latin typeface="+mn-ea"/>
              </a:rPr>
              <a:t>框架自身去实现的</a:t>
            </a:r>
          </a:p>
        </p:txBody>
      </p:sp>
    </p:spTree>
    <p:extLst>
      <p:ext uri="{BB962C8B-B14F-4D97-AF65-F5344CB8AC3E}">
        <p14:creationId xmlns:p14="http://schemas.microsoft.com/office/powerpoint/2010/main" val="3107729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方正卡通简体" panose="03000509000000000000" pitchFamily="65" charset="-122"/>
              </a:rPr>
              <a:t>5</a:t>
            </a:r>
            <a:r>
              <a:rPr lang="zh-CN" altLang="en-US" dirty="0">
                <a:latin typeface="Cambria Math" panose="02040503050406030204" pitchFamily="18" charset="0"/>
                <a:ea typeface="方正卡通简体" panose="03000509000000000000" pitchFamily="65" charset="-122"/>
              </a:rPr>
              <a:t>章教学大纲要求</a:t>
            </a:r>
          </a:p>
        </p:txBody>
      </p:sp>
      <p:sp>
        <p:nvSpPr>
          <p:cNvPr id="5" name="灯片编号占位符 4"/>
          <p:cNvSpPr>
            <a:spLocks noGrp="1"/>
          </p:cNvSpPr>
          <p:nvPr>
            <p:ph type="sldNum" sz="quarter" idx="12"/>
          </p:nvPr>
        </p:nvSpPr>
        <p:spPr/>
        <p:txBody>
          <a:bodyPr/>
          <a:lstStyle/>
          <a:p>
            <a:fld id="{19B12225-5612-419B-A8D5-4B8EEE4C217E}" type="slidenum">
              <a:rPr lang="en-US" smtClean="0"/>
              <a:pPr/>
              <a:t>4</a:t>
            </a:fld>
            <a:endParaRPr lang="en-US"/>
          </a:p>
        </p:txBody>
      </p:sp>
      <p:sp>
        <p:nvSpPr>
          <p:cNvPr id="13" name="内容占位符 2"/>
          <p:cNvSpPr>
            <a:spLocks noGrp="1"/>
          </p:cNvSpPr>
          <p:nvPr>
            <p:ph idx="1"/>
          </p:nvPr>
        </p:nvSpPr>
        <p:spPr>
          <a:xfrm>
            <a:off x="285750" y="1655065"/>
            <a:ext cx="8801100" cy="4139945"/>
          </a:xfrm>
        </p:spPr>
        <p:txBody>
          <a:bodyPr>
            <a:normAutofit/>
          </a:bodyPr>
          <a:lstStyle/>
          <a:p>
            <a:pPr marL="89154" indent="0">
              <a:buNone/>
            </a:pPr>
            <a:r>
              <a:rPr lang="en-US" altLang="zh-CN" sz="2850" dirty="0">
                <a:latin typeface="Cambria Math" panose="02040503050406030204" pitchFamily="18" charset="0"/>
                <a:ea typeface="Cambria Math" panose="02040503050406030204" pitchFamily="18" charset="0"/>
                <a:cs typeface="萝莉体 第二版" panose="02000500000000000000" pitchFamily="2" charset="-122"/>
              </a:rPr>
              <a:t>5. </a:t>
            </a:r>
            <a:r>
              <a:rPr lang="zh-CN" altLang="zh-CN" sz="2850" dirty="0">
                <a:latin typeface="Cambria Math" panose="02040503050406030204" pitchFamily="18" charset="0"/>
                <a:ea typeface="萝莉体 第二版" panose="02000500000000000000" pitchFamily="2" charset="-122"/>
                <a:cs typeface="萝莉体 第二版" panose="02000500000000000000" pitchFamily="2" charset="-122"/>
              </a:rPr>
              <a:t>连接分析</a:t>
            </a:r>
          </a:p>
          <a:p>
            <a:pPr marL="89154" indent="0">
              <a:buNone/>
            </a:pPr>
            <a:r>
              <a:rPr lang="zh-CN" altLang="en-US" sz="285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本章主要内容思路：</a:t>
            </a: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r>
              <a:rPr lang="zh-CN" altLang="en-US" sz="285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目标： </a:t>
            </a: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r>
              <a:rPr lang="en-US" altLang="zh-CN" sz="2850"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1 </a:t>
            </a:r>
            <a:r>
              <a:rPr lang="zh-CN" altLang="en-US" sz="2850" dirty="0">
                <a:solidFill>
                  <a:schemeClr val="accent3">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如何进行高效的</a:t>
            </a:r>
            <a:r>
              <a:rPr lang="en-US" altLang="zh-CN" sz="2850"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Web</a:t>
            </a:r>
            <a:r>
              <a:rPr lang="zh-CN" altLang="en-US" sz="2850" dirty="0">
                <a:solidFill>
                  <a:schemeClr val="accent3">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搜索，给出一个重要性的排序？</a:t>
            </a:r>
            <a:endParaRPr lang="en-US" altLang="zh-CN" sz="2850"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r>
              <a:rPr lang="en-US" altLang="zh-CN" sz="2850" dirty="0">
                <a:solidFill>
                  <a:srgbClr val="002060"/>
                </a:solidFill>
                <a:latin typeface="Cambria Math" panose="02040503050406030204" pitchFamily="18" charset="0"/>
                <a:ea typeface="Cambria Math" panose="02040503050406030204" pitchFamily="18" charset="0"/>
                <a:cs typeface="萝莉体 第二版" panose="02000500000000000000" pitchFamily="2" charset="-122"/>
              </a:rPr>
              <a:t>2 </a:t>
            </a:r>
            <a:r>
              <a:rPr lang="zh-CN" altLang="en-US" sz="285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如何实现快速计算？</a:t>
            </a:r>
            <a:endParaRPr lang="en-US" altLang="zh-CN" sz="2850" dirty="0">
              <a:solidFill>
                <a:srgbClr val="002060"/>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r>
              <a:rPr lang="en-US" altLang="zh-CN" sz="2850" dirty="0">
                <a:solidFill>
                  <a:srgbClr val="0070C0"/>
                </a:solidFill>
                <a:latin typeface="Cambria Math" panose="02040503050406030204" pitchFamily="18" charset="0"/>
                <a:ea typeface="Cambria Math" panose="02040503050406030204" pitchFamily="18" charset="0"/>
                <a:cs typeface="萝莉体 第二版" panose="02000500000000000000" pitchFamily="2" charset="-122"/>
              </a:rPr>
              <a:t>3 </a:t>
            </a:r>
            <a:r>
              <a:rPr lang="zh-CN" altLang="en-US" sz="285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建立算法之后，如何对抗作弊者对</a:t>
            </a:r>
            <a:r>
              <a:rPr lang="en-US" altLang="zh-CN" sz="2850" dirty="0">
                <a:solidFill>
                  <a:srgbClr val="0070C0"/>
                </a:solidFill>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en-US" sz="285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的攻击？</a:t>
            </a:r>
            <a:endParaRPr lang="en-US" altLang="zh-CN" sz="2850" dirty="0">
              <a:solidFill>
                <a:srgbClr val="0070C0"/>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r>
              <a:rPr lang="en-US" altLang="zh-CN" sz="2850" dirty="0">
                <a:solidFill>
                  <a:srgbClr val="00B050"/>
                </a:solidFill>
                <a:latin typeface="Cambria Math" panose="02040503050406030204" pitchFamily="18" charset="0"/>
                <a:ea typeface="Cambria Math" panose="02040503050406030204" pitchFamily="18" charset="0"/>
                <a:cs typeface="萝莉体 第二版" panose="02000500000000000000" pitchFamily="2" charset="-122"/>
              </a:rPr>
              <a:t>4 PageRank</a:t>
            </a:r>
            <a:r>
              <a:rPr lang="zh-CN" altLang="en-US" sz="2850" dirty="0">
                <a:solidFill>
                  <a:srgbClr val="00B050"/>
                </a:solidFill>
                <a:latin typeface="Cambria Math" panose="02040503050406030204" pitchFamily="18" charset="0"/>
                <a:ea typeface="方正卡通简体" panose="03000509000000000000" pitchFamily="65" charset="-122"/>
                <a:cs typeface="萝莉体 第二版" panose="02000500000000000000" pitchFamily="2" charset="-122"/>
              </a:rPr>
              <a:t>的一些变形，包括主题敏感的</a:t>
            </a:r>
            <a:r>
              <a:rPr lang="en-US" altLang="zh-CN" sz="2850" dirty="0">
                <a:solidFill>
                  <a:srgbClr val="00B050"/>
                </a:solidFill>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en-US" sz="2850" dirty="0">
                <a:solidFill>
                  <a:srgbClr val="00B050"/>
                </a:solidFill>
                <a:latin typeface="Cambria Math" panose="02040503050406030204" pitchFamily="18" charset="0"/>
                <a:ea typeface="方正卡通简体" panose="03000509000000000000" pitchFamily="65" charset="-122"/>
                <a:cs typeface="萝莉体 第二版" panose="02000500000000000000" pitchFamily="2" charset="-122"/>
              </a:rPr>
              <a:t>技术</a:t>
            </a:r>
            <a:endParaRPr lang="en-US" altLang="zh-CN" sz="2850" dirty="0">
              <a:solidFill>
                <a:srgbClr val="00B050"/>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endParaRPr lang="en-US" altLang="zh-CN"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Tree>
    <p:extLst>
      <p:ext uri="{BB962C8B-B14F-4D97-AF65-F5344CB8AC3E}">
        <p14:creationId xmlns:p14="http://schemas.microsoft.com/office/powerpoint/2010/main" val="1897035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第二章回顾</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40</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0" y="1063756"/>
                <a:ext cx="8938261" cy="5718047"/>
              </a:xfrm>
            </p:spPr>
            <p:txBody>
              <a:bodyPr>
                <a:normAutofit fontScale="55000" lnSpcReduction="20000"/>
              </a:bodyPr>
              <a:lstStyle/>
              <a:p>
                <a:pPr marL="118866" indent="0">
                  <a:lnSpc>
                    <a:spcPct val="120000"/>
                  </a:lnSpc>
                  <a:buNone/>
                </a:pPr>
                <a:r>
                  <a:rPr lang="en-US" altLang="zh-CN" sz="6500" dirty="0">
                    <a:ea typeface="方正卡通简体" panose="03000509000000000000" pitchFamily="65" charset="-122"/>
                  </a:rPr>
                  <a:t>2.3.1 </a:t>
                </a:r>
                <a:r>
                  <a:rPr lang="zh-CN" altLang="en-US" sz="6500" dirty="0">
                    <a:ea typeface="方正卡通简体" panose="03000509000000000000" pitchFamily="65" charset="-122"/>
                  </a:rPr>
                  <a:t>基于</a:t>
                </a:r>
                <a:r>
                  <a:rPr lang="en-US" altLang="zh-CN" sz="6500" dirty="0">
                    <a:ea typeface="方正卡通简体" panose="03000509000000000000" pitchFamily="65" charset="-122"/>
                  </a:rPr>
                  <a:t>MapReduce</a:t>
                </a:r>
                <a:r>
                  <a:rPr lang="zh-CN" altLang="en-US" sz="6500" dirty="0">
                    <a:ea typeface="方正卡通简体" panose="03000509000000000000" pitchFamily="65" charset="-122"/>
                  </a:rPr>
                  <a:t>的矩阵</a:t>
                </a:r>
                <a:r>
                  <a:rPr lang="en-US" altLang="zh-CN" sz="6500" dirty="0">
                    <a:ea typeface="方正卡通简体" panose="03000509000000000000" pitchFamily="65" charset="-122"/>
                  </a:rPr>
                  <a:t>-</a:t>
                </a:r>
                <a:r>
                  <a:rPr lang="zh-CN" altLang="en-US" sz="6500" dirty="0">
                    <a:ea typeface="方正卡通简体" panose="03000509000000000000" pitchFamily="65" charset="-122"/>
                  </a:rPr>
                  <a:t>向量乘法实现</a:t>
                </a:r>
                <a:endParaRPr lang="en-US" altLang="zh-CN" sz="6500" dirty="0">
                  <a:ea typeface="方正卡通简体" panose="03000509000000000000" pitchFamily="65" charset="-122"/>
                </a:endParaRPr>
              </a:p>
              <a:p>
                <a:pPr marL="118866" indent="0">
                  <a:lnSpc>
                    <a:spcPct val="120000"/>
                  </a:lnSpc>
                  <a:buNone/>
                </a:pPr>
                <a:endParaRPr lang="en-US" altLang="zh-CN" sz="5900" dirty="0">
                  <a:solidFill>
                    <a:srgbClr val="FF0000"/>
                  </a:solidFill>
                  <a:ea typeface="方正卡通简体" panose="03000509000000000000" pitchFamily="65" charset="-122"/>
                </a:endParaRPr>
              </a:p>
              <a:p>
                <a:pPr marL="118866" indent="0">
                  <a:lnSpc>
                    <a:spcPct val="120000"/>
                  </a:lnSpc>
                  <a:buNone/>
                </a:pPr>
                <a:r>
                  <a:rPr lang="zh-CN" altLang="en-US" sz="5900" dirty="0">
                    <a:solidFill>
                      <a:srgbClr val="FF0000"/>
                    </a:solidFill>
                    <a:ea typeface="方正卡通简体" panose="03000509000000000000" pitchFamily="65" charset="-122"/>
                  </a:rPr>
                  <a:t>问题描述：</a:t>
                </a:r>
                <a:r>
                  <a:rPr lang="zh-CN" altLang="en-US" sz="5900" dirty="0">
                    <a:latin typeface="文道楷体" panose="02010600040101010101" pitchFamily="2" charset="-122"/>
                    <a:ea typeface="文道楷体" panose="02010600040101010101" pitchFamily="2" charset="-122"/>
                  </a:rPr>
                  <a:t>假定有一个</a:t>
                </a:r>
                <a14:m>
                  <m:oMath xmlns:m="http://schemas.openxmlformats.org/officeDocument/2006/math">
                    <m:r>
                      <a:rPr lang="en-US" altLang="zh-CN" sz="5900" b="0" i="1" smtClean="0">
                        <a:solidFill>
                          <a:schemeClr val="tx1"/>
                        </a:solidFill>
                        <a:latin typeface="Cambria Math" panose="02040503050406030204" pitchFamily="18" charset="0"/>
                        <a:ea typeface="Cambria Math" panose="02040503050406030204" pitchFamily="18" charset="0"/>
                      </a:rPr>
                      <m:t>𝑛</m:t>
                    </m:r>
                    <m:r>
                      <a:rPr lang="en-US" altLang="zh-CN" sz="5900" i="1">
                        <a:solidFill>
                          <a:schemeClr val="tx1"/>
                        </a:solidFill>
                        <a:latin typeface="Cambria Math" panose="02040503050406030204" pitchFamily="18" charset="0"/>
                        <a:ea typeface="Cambria Math" panose="02040503050406030204" pitchFamily="18" charset="0"/>
                      </a:rPr>
                      <m:t>×</m:t>
                    </m:r>
                    <m:r>
                      <a:rPr lang="en-US" altLang="zh-CN" sz="5900" i="1" dirty="0">
                        <a:solidFill>
                          <a:schemeClr val="tx1"/>
                        </a:solidFill>
                        <a:latin typeface="Cambria Math" panose="02040503050406030204" pitchFamily="18" charset="0"/>
                      </a:rPr>
                      <m:t>𝑛</m:t>
                    </m:r>
                  </m:oMath>
                </a14:m>
                <a:r>
                  <a:rPr lang="zh-CN" altLang="en-US" sz="5900" dirty="0">
                    <a:latin typeface="文道楷体" panose="02010600040101010101" pitchFamily="2" charset="-122"/>
                    <a:ea typeface="文道楷体" panose="02010600040101010101" pitchFamily="2" charset="-122"/>
                  </a:rPr>
                  <a:t>的矩阵</a:t>
                </a:r>
                <a14:m>
                  <m:oMath xmlns:m="http://schemas.openxmlformats.org/officeDocument/2006/math">
                    <m:r>
                      <a:rPr lang="en-US" altLang="zh-CN" sz="5900" i="1">
                        <a:latin typeface="Cambria Math" panose="02040503050406030204" pitchFamily="18" charset="0"/>
                        <a:ea typeface="文道楷体" panose="02010600040101010101" pitchFamily="2" charset="-122"/>
                      </a:rPr>
                      <m:t>𝑀</m:t>
                    </m:r>
                  </m:oMath>
                </a14:m>
                <a:r>
                  <a:rPr lang="zh-CN" altLang="en-US" sz="5900" dirty="0">
                    <a:latin typeface="文道楷体" panose="02010600040101010101" pitchFamily="2" charset="-122"/>
                    <a:ea typeface="文道楷体" panose="02010600040101010101" pitchFamily="2" charset="-122"/>
                  </a:rPr>
                  <a:t>，其中第</a:t>
                </a:r>
                <a:r>
                  <a:rPr lang="en-US" altLang="zh-CN" sz="5900" dirty="0" err="1">
                    <a:latin typeface="文道楷体" panose="02010600040101010101" pitchFamily="2" charset="-122"/>
                    <a:ea typeface="文道楷体" panose="02010600040101010101" pitchFamily="2" charset="-122"/>
                  </a:rPr>
                  <a:t>i</a:t>
                </a:r>
                <a:r>
                  <a:rPr lang="zh-CN" altLang="en-US" sz="5900" dirty="0">
                    <a:latin typeface="文道楷体" panose="02010600040101010101" pitchFamily="2" charset="-122"/>
                    <a:ea typeface="文道楷体" panose="02010600040101010101" pitchFamily="2" charset="-122"/>
                  </a:rPr>
                  <a:t>行第</a:t>
                </a:r>
                <a:r>
                  <a:rPr lang="en-US" altLang="zh-CN" sz="5900" dirty="0">
                    <a:latin typeface="文道楷体" panose="02010600040101010101" pitchFamily="2" charset="-122"/>
                    <a:ea typeface="文道楷体" panose="02010600040101010101" pitchFamily="2" charset="-122"/>
                  </a:rPr>
                  <a:t>j</a:t>
                </a:r>
                <a:r>
                  <a:rPr lang="zh-CN" altLang="en-US" sz="5900" dirty="0">
                    <a:latin typeface="文道楷体" panose="02010600040101010101" pitchFamily="2" charset="-122"/>
                    <a:ea typeface="文道楷体" panose="02010600040101010101" pitchFamily="2" charset="-122"/>
                  </a:rPr>
                  <a:t>列的元素为</a:t>
                </a:r>
                <a14:m>
                  <m:oMath xmlns:m="http://schemas.openxmlformats.org/officeDocument/2006/math">
                    <m:sSub>
                      <m:sSubPr>
                        <m:ctrlPr>
                          <a:rPr lang="en-US" altLang="zh-CN" sz="5900" i="1">
                            <a:latin typeface="Cambria Math" panose="02040503050406030204" pitchFamily="18" charset="0"/>
                            <a:ea typeface="方正卡通简体" panose="03000509000000000000" pitchFamily="65" charset="-122"/>
                          </a:rPr>
                        </m:ctrlPr>
                      </m:sSubPr>
                      <m:e>
                        <m:r>
                          <a:rPr lang="en-US" altLang="zh-CN" sz="5900" i="1">
                            <a:latin typeface="Cambria Math" panose="02040503050406030204" pitchFamily="18" charset="0"/>
                            <a:ea typeface="方正卡通简体" panose="03000509000000000000" pitchFamily="65" charset="-122"/>
                          </a:rPr>
                          <m:t>𝑚</m:t>
                        </m:r>
                      </m:e>
                      <m:sub>
                        <m:r>
                          <a:rPr lang="en-US" altLang="zh-CN" sz="5900" i="1">
                            <a:latin typeface="Cambria Math" panose="02040503050406030204" pitchFamily="18" charset="0"/>
                            <a:ea typeface="方正卡通简体" panose="03000509000000000000" pitchFamily="65" charset="-122"/>
                          </a:rPr>
                          <m:t>𝑖𝑗</m:t>
                        </m:r>
                      </m:sub>
                    </m:sSub>
                  </m:oMath>
                </a14:m>
                <a:r>
                  <a:rPr lang="zh-CN" altLang="en-US" sz="5900" dirty="0">
                    <a:latin typeface="文道楷体" panose="02010600040101010101" pitchFamily="2" charset="-122"/>
                    <a:ea typeface="文道楷体" panose="02010600040101010101" pitchFamily="2" charset="-122"/>
                  </a:rPr>
                  <a:t>。假定有一个</a:t>
                </a:r>
                <a14:m>
                  <m:oMath xmlns:m="http://schemas.openxmlformats.org/officeDocument/2006/math">
                    <m:r>
                      <a:rPr lang="en-US" altLang="zh-CN" sz="5900" i="1" dirty="0">
                        <a:latin typeface="Cambria Math" panose="02040503050406030204" pitchFamily="18" charset="0"/>
                      </a:rPr>
                      <m:t>𝑛</m:t>
                    </m:r>
                  </m:oMath>
                </a14:m>
                <a:r>
                  <a:rPr lang="zh-CN" altLang="en-US" sz="5900" dirty="0">
                    <a:latin typeface="文道楷体" panose="02010600040101010101" pitchFamily="2" charset="-122"/>
                    <a:ea typeface="文道楷体" panose="02010600040101010101" pitchFamily="2" charset="-122"/>
                  </a:rPr>
                  <a:t>维向量</a:t>
                </a:r>
                <a:r>
                  <a:rPr lang="en-US" altLang="zh-CN" sz="5900" dirty="0">
                    <a:latin typeface="文道楷体" panose="02010600040101010101" pitchFamily="2" charset="-122"/>
                    <a:ea typeface="文道楷体" panose="02010600040101010101" pitchFamily="2" charset="-122"/>
                  </a:rPr>
                  <a:t>v,</a:t>
                </a:r>
                <a:r>
                  <a:rPr lang="zh-CN" altLang="en-US" sz="5900" dirty="0">
                    <a:latin typeface="文道楷体" panose="02010600040101010101" pitchFamily="2" charset="-122"/>
                    <a:ea typeface="文道楷体" panose="02010600040101010101" pitchFamily="2" charset="-122"/>
                  </a:rPr>
                  <a:t>其第</a:t>
                </a:r>
                <a:r>
                  <a:rPr lang="en-US" altLang="zh-CN" sz="5900" dirty="0">
                    <a:latin typeface="文道楷体" panose="02010600040101010101" pitchFamily="2" charset="-122"/>
                    <a:ea typeface="文道楷体" panose="02010600040101010101" pitchFamily="2" charset="-122"/>
                  </a:rPr>
                  <a:t>j</a:t>
                </a:r>
                <a:r>
                  <a:rPr lang="zh-CN" altLang="en-US" sz="5900" dirty="0">
                    <a:latin typeface="文道楷体" panose="02010600040101010101" pitchFamily="2" charset="-122"/>
                    <a:ea typeface="文道楷体" panose="02010600040101010101" pitchFamily="2" charset="-122"/>
                  </a:rPr>
                  <a:t>个元素记为</a:t>
                </a:r>
                <a14:m>
                  <m:oMath xmlns:m="http://schemas.openxmlformats.org/officeDocument/2006/math">
                    <m:sSub>
                      <m:sSubPr>
                        <m:ctrlPr>
                          <a:rPr lang="en-US" altLang="zh-CN" sz="5900" i="1">
                            <a:latin typeface="Cambria Math" panose="02040503050406030204" pitchFamily="18" charset="0"/>
                            <a:ea typeface="方正卡通简体" panose="03000509000000000000" pitchFamily="65" charset="-122"/>
                          </a:rPr>
                        </m:ctrlPr>
                      </m:sSubPr>
                      <m:e>
                        <m:r>
                          <a:rPr lang="en-US" altLang="zh-CN" sz="5900" i="1">
                            <a:latin typeface="Cambria Math" panose="02040503050406030204" pitchFamily="18" charset="0"/>
                            <a:ea typeface="方正卡通简体" panose="03000509000000000000" pitchFamily="65" charset="-122"/>
                          </a:rPr>
                          <m:t>𝑣</m:t>
                        </m:r>
                      </m:e>
                      <m:sub>
                        <m:r>
                          <a:rPr lang="en-US" altLang="zh-CN" sz="5900" i="1">
                            <a:latin typeface="Cambria Math" panose="02040503050406030204" pitchFamily="18" charset="0"/>
                            <a:ea typeface="方正卡通简体" panose="03000509000000000000" pitchFamily="65" charset="-122"/>
                          </a:rPr>
                          <m:t>𝑗</m:t>
                        </m:r>
                      </m:sub>
                    </m:sSub>
                  </m:oMath>
                </a14:m>
                <a:r>
                  <a:rPr lang="zh-CN" altLang="en-US" sz="5900" dirty="0">
                    <a:latin typeface="文道楷体" panose="02010600040101010101" pitchFamily="2" charset="-122"/>
                    <a:ea typeface="文道楷体" panose="02010600040101010101" pitchFamily="2" charset="-122"/>
                  </a:rPr>
                  <a:t>。于是，矩阵</a:t>
                </a:r>
                <a14:m>
                  <m:oMath xmlns:m="http://schemas.openxmlformats.org/officeDocument/2006/math">
                    <m:r>
                      <a:rPr lang="en-US" altLang="zh-CN" sz="5900" i="1">
                        <a:latin typeface="Cambria Math" panose="02040503050406030204" pitchFamily="18" charset="0"/>
                        <a:ea typeface="文道楷体" panose="02010600040101010101" pitchFamily="2" charset="-122"/>
                      </a:rPr>
                      <m:t>𝑀</m:t>
                    </m:r>
                  </m:oMath>
                </a14:m>
                <a:r>
                  <a:rPr lang="zh-CN" altLang="en-US" sz="5900" dirty="0">
                    <a:latin typeface="文道楷体" panose="02010600040101010101" pitchFamily="2" charset="-122"/>
                    <a:ea typeface="文道楷体" panose="02010600040101010101" pitchFamily="2" charset="-122"/>
                  </a:rPr>
                  <a:t>和向量</a:t>
                </a:r>
                <a:r>
                  <a:rPr lang="en-US" altLang="zh-CN" sz="5900" dirty="0">
                    <a:latin typeface="文道楷体" panose="02010600040101010101" pitchFamily="2" charset="-122"/>
                    <a:ea typeface="文道楷体" panose="02010600040101010101" pitchFamily="2" charset="-122"/>
                  </a:rPr>
                  <a:t>v</a:t>
                </a:r>
                <a:r>
                  <a:rPr lang="zh-CN" altLang="en-US" sz="5900" dirty="0">
                    <a:latin typeface="文道楷体" panose="02010600040101010101" pitchFamily="2" charset="-122"/>
                    <a:ea typeface="文道楷体" panose="02010600040101010101" pitchFamily="2" charset="-122"/>
                  </a:rPr>
                  <a:t>的乘积结果是一个</a:t>
                </a:r>
                <a:r>
                  <a:rPr lang="en-US" altLang="zh-CN" sz="5900" dirty="0">
                    <a:latin typeface="文道楷体" panose="02010600040101010101" pitchFamily="2" charset="-122"/>
                    <a:ea typeface="文道楷体" panose="02010600040101010101" pitchFamily="2" charset="-122"/>
                  </a:rPr>
                  <a:t>n</a:t>
                </a:r>
                <a:r>
                  <a:rPr lang="zh-CN" altLang="en-US" sz="5900" dirty="0">
                    <a:latin typeface="文道楷体" panose="02010600040101010101" pitchFamily="2" charset="-122"/>
                    <a:ea typeface="文道楷体" panose="02010600040101010101" pitchFamily="2" charset="-122"/>
                  </a:rPr>
                  <a:t>维向量</a:t>
                </a:r>
                <a:r>
                  <a:rPr lang="en-US" altLang="zh-CN" sz="5900" dirty="0">
                    <a:latin typeface="文道楷体" panose="02010600040101010101" pitchFamily="2" charset="-122"/>
                    <a:ea typeface="文道楷体" panose="02010600040101010101" pitchFamily="2" charset="-122"/>
                  </a:rPr>
                  <a:t>x</a:t>
                </a:r>
                <a:r>
                  <a:rPr lang="zh-CN" altLang="en-US" sz="5900" dirty="0">
                    <a:latin typeface="文道楷体" panose="02010600040101010101" pitchFamily="2" charset="-122"/>
                    <a:ea typeface="文道楷体" panose="02010600040101010101" pitchFamily="2" charset="-122"/>
                  </a:rPr>
                  <a:t>，其中第</a:t>
                </a:r>
                <a:r>
                  <a:rPr lang="en-US" altLang="zh-CN" sz="5900" dirty="0" err="1">
                    <a:latin typeface="文道楷体" panose="02010600040101010101" pitchFamily="2" charset="-122"/>
                    <a:ea typeface="文道楷体" panose="02010600040101010101" pitchFamily="2" charset="-122"/>
                  </a:rPr>
                  <a:t>i</a:t>
                </a:r>
                <a:r>
                  <a:rPr lang="zh-CN" altLang="en-US" sz="5900" dirty="0">
                    <a:latin typeface="文道楷体" panose="02010600040101010101" pitchFamily="2" charset="-122"/>
                    <a:ea typeface="文道楷体" panose="02010600040101010101" pitchFamily="2" charset="-122"/>
                  </a:rPr>
                  <a:t>个元素</a:t>
                </a:r>
                <a14:m>
                  <m:oMath xmlns:m="http://schemas.openxmlformats.org/officeDocument/2006/math">
                    <m:sSub>
                      <m:sSubPr>
                        <m:ctrlPr>
                          <a:rPr lang="en-US" altLang="zh-CN" sz="5900" i="1">
                            <a:latin typeface="Cambria Math" panose="02040503050406030204" pitchFamily="18" charset="0"/>
                            <a:ea typeface="方正卡通简体" panose="03000509000000000000" pitchFamily="65" charset="-122"/>
                          </a:rPr>
                        </m:ctrlPr>
                      </m:sSubPr>
                      <m:e>
                        <m:r>
                          <a:rPr lang="en-US" altLang="zh-CN" sz="5900" i="1">
                            <a:latin typeface="Cambria Math" panose="02040503050406030204" pitchFamily="18" charset="0"/>
                            <a:ea typeface="方正卡通简体" panose="03000509000000000000" pitchFamily="65" charset="-122"/>
                          </a:rPr>
                          <m:t>𝑥</m:t>
                        </m:r>
                      </m:e>
                      <m:sub>
                        <m:r>
                          <a:rPr lang="en-US" altLang="zh-CN" sz="5900" i="1">
                            <a:latin typeface="Cambria Math" panose="02040503050406030204" pitchFamily="18" charset="0"/>
                            <a:ea typeface="方正卡通简体" panose="03000509000000000000" pitchFamily="65" charset="-122"/>
                          </a:rPr>
                          <m:t>𝑖</m:t>
                        </m:r>
                      </m:sub>
                    </m:sSub>
                  </m:oMath>
                </a14:m>
                <a:r>
                  <a:rPr lang="zh-CN" altLang="en-US" sz="5900" dirty="0">
                    <a:latin typeface="文道楷体" panose="02010600040101010101" pitchFamily="2" charset="-122"/>
                    <a:ea typeface="文道楷体" panose="02010600040101010101" pitchFamily="2" charset="-122"/>
                  </a:rPr>
                  <a:t>为：</a:t>
                </a:r>
                <a:endParaRPr lang="en-US" altLang="zh-CN" sz="5900" dirty="0">
                  <a:latin typeface="文道楷体" panose="02010600040101010101" pitchFamily="2" charset="-122"/>
                  <a:ea typeface="文道楷体" panose="02010600040101010101" pitchFamily="2" charset="-122"/>
                </a:endParaRPr>
              </a:p>
              <a:p>
                <a:pPr marL="118866" indent="0" algn="ctr">
                  <a:lnSpc>
                    <a:spcPct val="120000"/>
                  </a:lnSpc>
                  <a:buNone/>
                </a:pPr>
                <a14:m>
                  <m:oMath xmlns:m="http://schemas.openxmlformats.org/officeDocument/2006/math">
                    <m:sSub>
                      <m:sSubPr>
                        <m:ctrlPr>
                          <a:rPr lang="en-US" altLang="zh-CN" sz="5900" i="1">
                            <a:solidFill>
                              <a:srgbClr val="002060"/>
                            </a:solidFill>
                            <a:latin typeface="Cambria Math" panose="02040503050406030204" pitchFamily="18" charset="0"/>
                            <a:ea typeface="文道楷体" panose="02010600040101010101" pitchFamily="2" charset="-122"/>
                          </a:rPr>
                        </m:ctrlPr>
                      </m:sSubPr>
                      <m:e>
                        <m:r>
                          <a:rPr lang="en-US" altLang="zh-CN" sz="5900" i="1">
                            <a:solidFill>
                              <a:srgbClr val="002060"/>
                            </a:solidFill>
                            <a:latin typeface="Cambria Math" panose="02040503050406030204" pitchFamily="18" charset="0"/>
                            <a:ea typeface="文道楷体" panose="02010600040101010101" pitchFamily="2" charset="-122"/>
                          </a:rPr>
                          <m:t>𝑥</m:t>
                        </m:r>
                      </m:e>
                      <m:sub>
                        <m:r>
                          <a:rPr lang="en-US" altLang="zh-CN" sz="5900" i="1">
                            <a:solidFill>
                              <a:srgbClr val="002060"/>
                            </a:solidFill>
                            <a:latin typeface="Cambria Math" panose="02040503050406030204" pitchFamily="18" charset="0"/>
                            <a:ea typeface="文道楷体" panose="02010600040101010101" pitchFamily="2" charset="-122"/>
                          </a:rPr>
                          <m:t>𝑖</m:t>
                        </m:r>
                      </m:sub>
                    </m:sSub>
                    <m:r>
                      <a:rPr lang="en-US" altLang="zh-CN" sz="5900" i="1">
                        <a:solidFill>
                          <a:srgbClr val="002060"/>
                        </a:solidFill>
                        <a:latin typeface="Cambria Math" panose="02040503050406030204" pitchFamily="18" charset="0"/>
                        <a:ea typeface="文道楷体" panose="02010600040101010101" pitchFamily="2" charset="-122"/>
                      </a:rPr>
                      <m:t>=</m:t>
                    </m:r>
                    <m:nary>
                      <m:naryPr>
                        <m:chr m:val="∑"/>
                        <m:ctrlPr>
                          <a:rPr lang="en-US" altLang="zh-CN" sz="5900" i="1">
                            <a:solidFill>
                              <a:srgbClr val="002060"/>
                            </a:solidFill>
                            <a:latin typeface="Cambria Math" panose="02040503050406030204" pitchFamily="18" charset="0"/>
                            <a:ea typeface="文道楷体" panose="02010600040101010101" pitchFamily="2" charset="-122"/>
                          </a:rPr>
                        </m:ctrlPr>
                      </m:naryPr>
                      <m:sub>
                        <m:r>
                          <m:rPr>
                            <m:brk m:alnAt="23"/>
                          </m:rPr>
                          <a:rPr lang="en-US" altLang="zh-CN" sz="5900" i="1">
                            <a:solidFill>
                              <a:srgbClr val="002060"/>
                            </a:solidFill>
                            <a:latin typeface="Cambria Math" panose="02040503050406030204" pitchFamily="18" charset="0"/>
                            <a:ea typeface="文道楷体" panose="02010600040101010101" pitchFamily="2" charset="-122"/>
                          </a:rPr>
                          <m:t>𝑗</m:t>
                        </m:r>
                        <m:r>
                          <a:rPr lang="en-US" altLang="zh-CN" sz="5900" i="1">
                            <a:solidFill>
                              <a:srgbClr val="002060"/>
                            </a:solidFill>
                            <a:latin typeface="Cambria Math" panose="02040503050406030204" pitchFamily="18" charset="0"/>
                            <a:ea typeface="文道楷体" panose="02010600040101010101" pitchFamily="2" charset="-122"/>
                          </a:rPr>
                          <m:t>=1</m:t>
                        </m:r>
                      </m:sub>
                      <m:sup>
                        <m:r>
                          <a:rPr lang="en-US" altLang="zh-CN" sz="5900" i="1">
                            <a:solidFill>
                              <a:srgbClr val="002060"/>
                            </a:solidFill>
                            <a:latin typeface="Cambria Math" panose="02040503050406030204" pitchFamily="18" charset="0"/>
                            <a:ea typeface="文道楷体" panose="02010600040101010101" pitchFamily="2" charset="-122"/>
                          </a:rPr>
                          <m:t>𝑛</m:t>
                        </m:r>
                      </m:sup>
                      <m:e>
                        <m:sSub>
                          <m:sSubPr>
                            <m:ctrlPr>
                              <a:rPr lang="en-US" altLang="zh-CN" sz="5900" i="1">
                                <a:solidFill>
                                  <a:srgbClr val="002060"/>
                                </a:solidFill>
                                <a:latin typeface="Cambria Math" panose="02040503050406030204" pitchFamily="18" charset="0"/>
                                <a:ea typeface="文道楷体" panose="02010600040101010101" pitchFamily="2" charset="-122"/>
                              </a:rPr>
                            </m:ctrlPr>
                          </m:sSubPr>
                          <m:e>
                            <m:r>
                              <a:rPr lang="en-US" altLang="zh-CN" sz="5900" i="1">
                                <a:solidFill>
                                  <a:srgbClr val="002060"/>
                                </a:solidFill>
                                <a:latin typeface="Cambria Math" panose="02040503050406030204" pitchFamily="18" charset="0"/>
                                <a:ea typeface="文道楷体" panose="02010600040101010101" pitchFamily="2" charset="-122"/>
                              </a:rPr>
                              <m:t>𝑚</m:t>
                            </m:r>
                          </m:e>
                          <m:sub>
                            <m:r>
                              <a:rPr lang="en-US" altLang="zh-CN" sz="5900" i="1">
                                <a:solidFill>
                                  <a:srgbClr val="002060"/>
                                </a:solidFill>
                                <a:latin typeface="Cambria Math" panose="02040503050406030204" pitchFamily="18" charset="0"/>
                                <a:ea typeface="文道楷体" panose="02010600040101010101" pitchFamily="2" charset="-122"/>
                              </a:rPr>
                              <m:t>𝑖𝑗</m:t>
                            </m:r>
                          </m:sub>
                        </m:sSub>
                        <m:sSub>
                          <m:sSubPr>
                            <m:ctrlPr>
                              <a:rPr lang="en-US" altLang="zh-CN" sz="5900" i="1">
                                <a:solidFill>
                                  <a:srgbClr val="002060"/>
                                </a:solidFill>
                                <a:latin typeface="Cambria Math" panose="02040503050406030204" pitchFamily="18" charset="0"/>
                                <a:ea typeface="文道楷体" panose="02010600040101010101" pitchFamily="2" charset="-122"/>
                              </a:rPr>
                            </m:ctrlPr>
                          </m:sSubPr>
                          <m:e>
                            <m:r>
                              <a:rPr lang="en-US" altLang="zh-CN" sz="5900" i="1">
                                <a:solidFill>
                                  <a:srgbClr val="002060"/>
                                </a:solidFill>
                                <a:latin typeface="Cambria Math" panose="02040503050406030204" pitchFamily="18" charset="0"/>
                                <a:ea typeface="文道楷体" panose="02010600040101010101" pitchFamily="2" charset="-122"/>
                              </a:rPr>
                              <m:t>𝑣</m:t>
                            </m:r>
                          </m:e>
                          <m:sub>
                            <m:r>
                              <a:rPr lang="en-US" altLang="zh-CN" sz="5900" i="1">
                                <a:solidFill>
                                  <a:srgbClr val="002060"/>
                                </a:solidFill>
                                <a:latin typeface="Cambria Math" panose="02040503050406030204" pitchFamily="18" charset="0"/>
                                <a:ea typeface="文道楷体" panose="02010600040101010101" pitchFamily="2" charset="-122"/>
                              </a:rPr>
                              <m:t>𝑗</m:t>
                            </m:r>
                          </m:sub>
                        </m:sSub>
                      </m:e>
                    </m:nary>
                  </m:oMath>
                </a14:m>
                <a:r>
                  <a:rPr lang="en-US" altLang="zh-CN" sz="5900" dirty="0">
                    <a:latin typeface="Bahnschrift" panose="020B0502040204020203" pitchFamily="34" charset="0"/>
                    <a:ea typeface="文道楷体" panose="02010600040101010101" pitchFamily="2" charset="-122"/>
                  </a:rPr>
                  <a:t>  </a:t>
                </a:r>
              </a:p>
              <a:p>
                <a:pPr marL="118866" indent="0">
                  <a:lnSpc>
                    <a:spcPct val="120000"/>
                  </a:lnSpc>
                  <a:buNone/>
                </a:pPr>
                <a:r>
                  <a:rPr lang="zh-CN" altLang="en-US" sz="5900" dirty="0">
                    <a:latin typeface="Bahnschrift" panose="020B0502040204020203" pitchFamily="34" charset="0"/>
                    <a:ea typeface="文道楷体" panose="02010600040101010101" pitchFamily="2" charset="-122"/>
                  </a:rPr>
                  <a:t>当</a:t>
                </a:r>
                <a:r>
                  <a:rPr lang="en-US" altLang="zh-CN" sz="5900" dirty="0">
                    <a:solidFill>
                      <a:schemeClr val="accent6"/>
                    </a:solidFill>
                    <a:latin typeface="Bahnschrift" panose="020B0502040204020203" pitchFamily="34" charset="0"/>
                    <a:ea typeface="文道楷体" panose="02010600040101010101" pitchFamily="2" charset="-122"/>
                  </a:rPr>
                  <a:t>n=100</a:t>
                </a:r>
                <a:r>
                  <a:rPr lang="zh-CN" altLang="en-US" sz="5900" dirty="0">
                    <a:latin typeface="Bahnschrift" panose="020B0502040204020203" pitchFamily="34" charset="0"/>
                    <a:ea typeface="文道楷体" panose="02010600040101010101" pitchFamily="2" charset="-122"/>
                  </a:rPr>
                  <a:t>，就没有必要用</a:t>
                </a:r>
                <a:r>
                  <a:rPr lang="en-US" altLang="zh-CN" sz="5900" dirty="0" err="1">
                    <a:latin typeface="Bahnschrift" panose="020B0502040204020203" pitchFamily="34" charset="0"/>
                    <a:ea typeface="文道楷体" panose="02010600040101010101" pitchFamily="2" charset="-122"/>
                  </a:rPr>
                  <a:t>MapReduce</a:t>
                </a:r>
                <a:r>
                  <a:rPr lang="zh-CN" altLang="en-US" sz="5900" dirty="0">
                    <a:latin typeface="Bahnschrift" panose="020B0502040204020203" pitchFamily="34" charset="0"/>
                    <a:ea typeface="文道楷体" panose="02010600040101010101" pitchFamily="2" charset="-122"/>
                  </a:rPr>
                  <a:t>；</a:t>
                </a:r>
                <a:endParaRPr lang="en-US" altLang="zh-CN" sz="5900" dirty="0">
                  <a:latin typeface="Bahnschrift" panose="020B0502040204020203" pitchFamily="34" charset="0"/>
                  <a:ea typeface="文道楷体" panose="02010600040101010101" pitchFamily="2" charset="-122"/>
                </a:endParaRPr>
              </a:p>
              <a:p>
                <a:pPr marL="118866" indent="0">
                  <a:lnSpc>
                    <a:spcPct val="120000"/>
                  </a:lnSpc>
                  <a:buNone/>
                </a:pPr>
                <a:r>
                  <a:rPr lang="zh-CN" altLang="en-US" sz="5900" dirty="0">
                    <a:latin typeface="Bahnschrift" panose="020B0502040204020203" pitchFamily="34" charset="0"/>
                    <a:ea typeface="文道楷体" panose="02010600040101010101" pitchFamily="2" charset="-122"/>
                  </a:rPr>
                  <a:t>当</a:t>
                </a:r>
                <a:r>
                  <a:rPr lang="en-US" altLang="zh-CN" sz="5900" dirty="0">
                    <a:solidFill>
                      <a:schemeClr val="accent6"/>
                    </a:solidFill>
                    <a:latin typeface="Bahnschrift" panose="020B0502040204020203" pitchFamily="34" charset="0"/>
                    <a:ea typeface="文道楷体" panose="02010600040101010101" pitchFamily="2" charset="-122"/>
                  </a:rPr>
                  <a:t>n=100000000000</a:t>
                </a:r>
                <a:r>
                  <a:rPr lang="zh-CN" altLang="en-US" sz="5900" dirty="0">
                    <a:latin typeface="Bahnschrift" panose="020B0502040204020203" pitchFamily="34" charset="0"/>
                    <a:ea typeface="文道楷体" panose="02010600040101010101" pitchFamily="2" charset="-122"/>
                  </a:rPr>
                  <a:t>时，需要进一步看</a:t>
                </a:r>
                <a:r>
                  <a:rPr lang="en-US" altLang="zh-CN" sz="5900" dirty="0">
                    <a:latin typeface="Bahnschrift" panose="020B0502040204020203" pitchFamily="34" charset="0"/>
                    <a:ea typeface="文道楷体" panose="02010600040101010101" pitchFamily="2" charset="-122"/>
                  </a:rPr>
                  <a:t>v</a:t>
                </a:r>
                <a:r>
                  <a:rPr lang="zh-CN" altLang="en-US" sz="5900" dirty="0">
                    <a:latin typeface="Bahnschrift" panose="020B0502040204020203" pitchFamily="34" charset="0"/>
                    <a:ea typeface="文道楷体" panose="02010600040101010101" pitchFamily="2" charset="-122"/>
                  </a:rPr>
                  <a:t>能不能放入内存</a:t>
                </a:r>
                <a:endParaRPr lang="en-US" altLang="zh-CN" sz="5900" dirty="0">
                  <a:latin typeface="Bahnschrift" panose="020B0502040204020203" pitchFamily="34" charset="0"/>
                  <a:ea typeface="文道楷体" panose="02010600040101010101" pitchFamily="2" charset="-122"/>
                </a:endParaRPr>
              </a:p>
              <a:p>
                <a:pPr marL="118866" indent="0">
                  <a:buNone/>
                </a:pPr>
                <a:endParaRPr lang="en-US" sz="4000" dirty="0">
                  <a:solidFill>
                    <a:srgbClr val="FF0000"/>
                  </a:solidFill>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0" y="1063756"/>
                <a:ext cx="8938261" cy="5718047"/>
              </a:xfrm>
              <a:blipFill>
                <a:blip r:embed="rId5"/>
                <a:stretch>
                  <a:fillRect l="-1160" t="-13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7930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第二章回顾</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41</a:t>
            </a:fld>
            <a:endParaRPr lang="en-US"/>
          </a:p>
        </p:txBody>
      </p:sp>
      <p:sp>
        <p:nvSpPr>
          <p:cNvPr id="13" name="内容占位符 2"/>
          <p:cNvSpPr>
            <a:spLocks noGrp="1"/>
          </p:cNvSpPr>
          <p:nvPr>
            <p:ph idx="1"/>
          </p:nvPr>
        </p:nvSpPr>
        <p:spPr>
          <a:xfrm>
            <a:off x="0" y="1063756"/>
            <a:ext cx="8938261" cy="5718047"/>
          </a:xfrm>
        </p:spPr>
        <p:txBody>
          <a:bodyPr>
            <a:normAutofit fontScale="92500"/>
          </a:bodyPr>
          <a:lstStyle/>
          <a:p>
            <a:pPr marL="118866" indent="0">
              <a:lnSpc>
                <a:spcPct val="120000"/>
              </a:lnSpc>
              <a:buNone/>
            </a:pPr>
            <a:r>
              <a:rPr lang="en-US" altLang="zh-CN" sz="3900" dirty="0">
                <a:ea typeface="方正卡通简体" panose="03000509000000000000" pitchFamily="65" charset="-122"/>
              </a:rPr>
              <a:t>2.3.1 </a:t>
            </a:r>
            <a:r>
              <a:rPr lang="zh-CN" altLang="en-US" sz="3900" dirty="0">
                <a:ea typeface="方正卡通简体" panose="03000509000000000000" pitchFamily="65" charset="-122"/>
              </a:rPr>
              <a:t>基于</a:t>
            </a:r>
            <a:r>
              <a:rPr lang="en-US" altLang="zh-CN" sz="3900" dirty="0">
                <a:ea typeface="方正卡通简体" panose="03000509000000000000" pitchFamily="65" charset="-122"/>
              </a:rPr>
              <a:t>MapReduce</a:t>
            </a:r>
            <a:r>
              <a:rPr lang="zh-CN" altLang="en-US" sz="3900" dirty="0">
                <a:ea typeface="方正卡通简体" panose="03000509000000000000" pitchFamily="65" charset="-122"/>
              </a:rPr>
              <a:t>的矩阵</a:t>
            </a:r>
            <a:r>
              <a:rPr lang="en-US" altLang="zh-CN" sz="3900" dirty="0">
                <a:ea typeface="方正卡通简体" panose="03000509000000000000" pitchFamily="65" charset="-122"/>
              </a:rPr>
              <a:t>-</a:t>
            </a:r>
            <a:r>
              <a:rPr lang="zh-CN" altLang="en-US" sz="3900" dirty="0">
                <a:ea typeface="方正卡通简体" panose="03000509000000000000" pitchFamily="65" charset="-122"/>
              </a:rPr>
              <a:t>向量乘法实现</a:t>
            </a:r>
            <a:endParaRPr lang="en-US" altLang="zh-CN" sz="3900" dirty="0">
              <a:ea typeface="方正卡通简体" panose="03000509000000000000" pitchFamily="65" charset="-122"/>
            </a:endParaRPr>
          </a:p>
          <a:p>
            <a:pPr marL="118866" indent="0">
              <a:lnSpc>
                <a:spcPct val="120000"/>
              </a:lnSpc>
              <a:buNone/>
            </a:pPr>
            <a:r>
              <a:rPr lang="zh-CN" altLang="en-US" sz="4000" dirty="0">
                <a:latin typeface="Bahnschrift" panose="020B0502040204020203" pitchFamily="34" charset="0"/>
                <a:ea typeface="文道楷体" panose="02010600040101010101" pitchFamily="2" charset="-122"/>
              </a:rPr>
              <a:t>情况一：</a:t>
            </a:r>
            <a:r>
              <a:rPr lang="en-US" altLang="zh-CN" sz="4000" dirty="0">
                <a:latin typeface="Bahnschrift" panose="020B0502040204020203" pitchFamily="34" charset="0"/>
                <a:ea typeface="文道楷体" panose="02010600040101010101" pitchFamily="2" charset="-122"/>
              </a:rPr>
              <a:t>v</a:t>
            </a:r>
            <a:r>
              <a:rPr lang="zh-CN" altLang="en-US" sz="4000" dirty="0">
                <a:latin typeface="Bahnschrift" panose="020B0502040204020203" pitchFamily="34" charset="0"/>
                <a:ea typeface="文道楷体" panose="02010600040101010101" pitchFamily="2" charset="-122"/>
              </a:rPr>
              <a:t>能放入内存</a:t>
            </a:r>
            <a:endParaRPr lang="en-US" altLang="zh-CN" sz="4000" dirty="0">
              <a:latin typeface="Bahnschrift" panose="020B0502040204020203" pitchFamily="34" charset="0"/>
              <a:ea typeface="文道楷体" panose="02010600040101010101" pitchFamily="2" charset="-122"/>
            </a:endParaRPr>
          </a:p>
          <a:p>
            <a:pPr>
              <a:lnSpc>
                <a:spcPct val="120000"/>
              </a:lnSpc>
            </a:pPr>
            <a:r>
              <a:rPr lang="en-US" altLang="zh-CN" sz="3600" dirty="0">
                <a:solidFill>
                  <a:schemeClr val="accent5">
                    <a:lumMod val="75000"/>
                  </a:schemeClr>
                </a:solidFill>
              </a:rPr>
              <a:t>Map</a:t>
            </a:r>
            <a:r>
              <a:rPr lang="zh-CN" altLang="en-US" sz="3600" dirty="0">
                <a:solidFill>
                  <a:schemeClr val="accent5">
                    <a:lumMod val="75000"/>
                  </a:schemeClr>
                </a:solidFill>
              </a:rPr>
              <a:t>函数：</a:t>
            </a:r>
            <a:r>
              <a:rPr lang="zh-CN" altLang="en-US" sz="3600" dirty="0"/>
              <a:t>每个</a:t>
            </a:r>
            <a:r>
              <a:rPr lang="en-US" altLang="zh-CN" sz="3600" dirty="0"/>
              <a:t>Map</a:t>
            </a:r>
            <a:r>
              <a:rPr lang="zh-CN" altLang="en-US" sz="3600" dirty="0"/>
              <a:t>任务将整个向量</a:t>
            </a:r>
            <a:r>
              <a:rPr lang="en-US" altLang="zh-CN" sz="3600" dirty="0"/>
              <a:t>v</a:t>
            </a:r>
            <a:r>
              <a:rPr lang="zh-CN" altLang="en-US" sz="3600" dirty="0"/>
              <a:t>和矩阵</a:t>
            </a:r>
            <a:r>
              <a:rPr lang="en-US" altLang="zh-CN" sz="3600" dirty="0"/>
              <a:t>M</a:t>
            </a:r>
            <a:r>
              <a:rPr lang="zh-CN" altLang="en-US" sz="3600" dirty="0"/>
              <a:t>的一个文件块作为输入。对每个矩阵元素，</a:t>
            </a:r>
            <a:r>
              <a:rPr lang="en-US" altLang="zh-CN" sz="3600" dirty="0"/>
              <a:t>Map</a:t>
            </a:r>
            <a:r>
              <a:rPr lang="zh-CN" altLang="en-US" sz="3600" dirty="0"/>
              <a:t>任务会产生键值对</a:t>
            </a:r>
            <a:r>
              <a:rPr lang="en-US" altLang="zh-CN" sz="3600" dirty="0"/>
              <a:t>&lt;</a:t>
            </a:r>
            <a:r>
              <a:rPr lang="en-US" altLang="zh-CN" sz="3600" dirty="0" err="1"/>
              <a:t>i</a:t>
            </a:r>
            <a:r>
              <a:rPr lang="en-US" altLang="zh-CN" sz="3600" dirty="0"/>
              <a:t>, m</a:t>
            </a:r>
            <a:r>
              <a:rPr lang="en-US" altLang="zh-CN" sz="3600" baseline="-25000" dirty="0"/>
              <a:t>ij</a:t>
            </a:r>
            <a:r>
              <a:rPr lang="en-US" altLang="zh-CN" sz="3600" dirty="0"/>
              <a:t>v</a:t>
            </a:r>
            <a:r>
              <a:rPr lang="en-US" altLang="zh-CN" sz="3600" baseline="-25000" dirty="0"/>
              <a:t>j</a:t>
            </a:r>
            <a:r>
              <a:rPr lang="en-US" altLang="zh-CN" sz="3600" dirty="0"/>
              <a:t> &gt;</a:t>
            </a:r>
            <a:r>
              <a:rPr lang="zh-CN" altLang="en-US" sz="3600" dirty="0"/>
              <a:t>。因此，计算</a:t>
            </a:r>
            <a:r>
              <a:rPr lang="en-US" altLang="zh-CN" sz="3600" dirty="0"/>
              <a:t>x</a:t>
            </a:r>
            <a:r>
              <a:rPr lang="en-US" altLang="zh-CN" sz="3600" baseline="-25000" dirty="0"/>
              <a:t>i</a:t>
            </a:r>
            <a:r>
              <a:rPr lang="zh-CN" altLang="en-US" sz="3600" dirty="0"/>
              <a:t>的所有</a:t>
            </a:r>
            <a:r>
              <a:rPr lang="en-US" altLang="zh-CN" sz="3600" dirty="0"/>
              <a:t>n</a:t>
            </a:r>
            <a:r>
              <a:rPr lang="zh-CN" altLang="en-US" sz="3600" dirty="0"/>
              <a:t>个求和项</a:t>
            </a:r>
            <a:r>
              <a:rPr lang="en-US" altLang="zh-CN" sz="3600" dirty="0" err="1"/>
              <a:t>m</a:t>
            </a:r>
            <a:r>
              <a:rPr lang="en-US" altLang="zh-CN" sz="3600" baseline="-25000" dirty="0" err="1"/>
              <a:t>ij</a:t>
            </a:r>
            <a:r>
              <a:rPr lang="en-US" altLang="zh-CN" sz="3600" dirty="0" err="1"/>
              <a:t>v</a:t>
            </a:r>
            <a:r>
              <a:rPr lang="en-US" altLang="zh-CN" sz="3600" baseline="-25000" dirty="0" err="1"/>
              <a:t>j</a:t>
            </a:r>
            <a:r>
              <a:rPr lang="zh-CN" altLang="en-US" sz="3600" dirty="0"/>
              <a:t>的键都相同，都是</a:t>
            </a:r>
            <a:r>
              <a:rPr lang="en-US" altLang="zh-CN" sz="3600" dirty="0" err="1"/>
              <a:t>i</a:t>
            </a:r>
            <a:r>
              <a:rPr lang="zh-CN" altLang="en-US" sz="3600" dirty="0"/>
              <a:t>。</a:t>
            </a:r>
          </a:p>
          <a:p>
            <a:pPr>
              <a:lnSpc>
                <a:spcPct val="120000"/>
              </a:lnSpc>
            </a:pPr>
            <a:r>
              <a:rPr lang="en-US" altLang="zh-CN" sz="3600" dirty="0">
                <a:solidFill>
                  <a:schemeClr val="accent5">
                    <a:lumMod val="75000"/>
                  </a:schemeClr>
                </a:solidFill>
              </a:rPr>
              <a:t>Reduce</a:t>
            </a:r>
            <a:r>
              <a:rPr lang="zh-CN" altLang="en-US" sz="3600" dirty="0">
                <a:solidFill>
                  <a:schemeClr val="accent5">
                    <a:lumMod val="75000"/>
                  </a:schemeClr>
                </a:solidFill>
              </a:rPr>
              <a:t>函数：</a:t>
            </a:r>
            <a:r>
              <a:rPr lang="en-US" altLang="zh-CN" sz="3600" dirty="0"/>
              <a:t>Reduce</a:t>
            </a:r>
            <a:r>
              <a:rPr lang="zh-CN" altLang="en-US" sz="3600" dirty="0"/>
              <a:t>任务将所有与给定键</a:t>
            </a:r>
            <a:r>
              <a:rPr lang="en-US" altLang="zh-CN" sz="3600" dirty="0" err="1"/>
              <a:t>i</a:t>
            </a:r>
            <a:r>
              <a:rPr lang="zh-CN" altLang="en-US" sz="3600" dirty="0"/>
              <a:t>关联的值相加即可得到</a:t>
            </a:r>
            <a:r>
              <a:rPr lang="en-US" altLang="zh-CN" sz="3600" dirty="0">
                <a:latin typeface="Arial" panose="020B0604020202020204" pitchFamily="34" charset="0"/>
                <a:cs typeface="Arial" panose="020B0604020202020204" pitchFamily="34" charset="0"/>
              </a:rPr>
              <a:t>&lt;</a:t>
            </a:r>
            <a:r>
              <a:rPr lang="en-US" altLang="zh-CN" sz="3600" dirty="0" err="1">
                <a:latin typeface="Arial" panose="020B0604020202020204" pitchFamily="34" charset="0"/>
                <a:cs typeface="Arial" panose="020B0604020202020204" pitchFamily="34" charset="0"/>
              </a:rPr>
              <a:t>i,</a:t>
            </a:r>
            <a:r>
              <a:rPr lang="en-US" altLang="zh-CN" sz="3600" i="1" dirty="0" err="1">
                <a:latin typeface="Arial" panose="020B0604020202020204" pitchFamily="34" charset="0"/>
                <a:cs typeface="Arial" panose="020B0604020202020204" pitchFamily="34" charset="0"/>
              </a:rPr>
              <a:t>x</a:t>
            </a:r>
            <a:r>
              <a:rPr lang="en-US" altLang="zh-CN" sz="3600" i="1" baseline="-25000" dirty="0" err="1">
                <a:latin typeface="Arial" panose="020B0604020202020204" pitchFamily="34" charset="0"/>
                <a:cs typeface="Arial" panose="020B0604020202020204" pitchFamily="34" charset="0"/>
              </a:rPr>
              <a:t>i</a:t>
            </a:r>
            <a:r>
              <a:rPr lang="en-US" altLang="zh-CN" sz="3600" dirty="0">
                <a:latin typeface="Arial" panose="020B0604020202020204" pitchFamily="34" charset="0"/>
                <a:cs typeface="Arial" panose="020B0604020202020204" pitchFamily="34" charset="0"/>
              </a:rPr>
              <a:t>&gt;</a:t>
            </a:r>
            <a:r>
              <a:rPr lang="zh-CN" altLang="en-US" sz="3600" dirty="0"/>
              <a:t>。</a:t>
            </a:r>
          </a:p>
          <a:p>
            <a:pPr marL="861780" indent="-742913">
              <a:lnSpc>
                <a:spcPct val="120000"/>
              </a:lnSpc>
              <a:buFont typeface="+mj-ea"/>
              <a:buAutoNum type="circleNumDbPlain"/>
            </a:pPr>
            <a:endParaRPr lang="en-US" sz="4000" dirty="0">
              <a:solidFill>
                <a:srgbClr val="FF0000"/>
              </a:solidFill>
            </a:endParaRPr>
          </a:p>
        </p:txBody>
      </p:sp>
      <mc:AlternateContent xmlns:mc="http://schemas.openxmlformats.org/markup-compatibility/2006" xmlns:a14="http://schemas.microsoft.com/office/drawing/2010/main">
        <mc:Choice Requires="a14">
          <p:sp>
            <p:nvSpPr>
              <p:cNvPr id="3" name="矩形 2"/>
              <p:cNvSpPr/>
              <p:nvPr/>
            </p:nvSpPr>
            <p:spPr>
              <a:xfrm>
                <a:off x="5791200" y="1676400"/>
                <a:ext cx="1616083"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2060"/>
                              </a:solidFill>
                              <a:latin typeface="Cambria Math" panose="02040503050406030204" pitchFamily="18" charset="0"/>
                              <a:ea typeface="文道楷体" panose="02010600040101010101" pitchFamily="2" charset="-122"/>
                            </a:rPr>
                          </m:ctrlPr>
                        </m:sSubPr>
                        <m:e>
                          <m:r>
                            <a:rPr lang="en-US" altLang="zh-CN" i="1">
                              <a:solidFill>
                                <a:srgbClr val="002060"/>
                              </a:solidFill>
                              <a:latin typeface="Cambria Math" panose="02040503050406030204" pitchFamily="18" charset="0"/>
                              <a:ea typeface="文道楷体" panose="02010600040101010101" pitchFamily="2" charset="-122"/>
                            </a:rPr>
                            <m:t>𝑥</m:t>
                          </m:r>
                        </m:e>
                        <m:sub>
                          <m:r>
                            <a:rPr lang="en-US" altLang="zh-CN" i="1">
                              <a:solidFill>
                                <a:srgbClr val="002060"/>
                              </a:solidFill>
                              <a:latin typeface="Cambria Math" panose="02040503050406030204" pitchFamily="18" charset="0"/>
                              <a:ea typeface="文道楷体" panose="02010600040101010101" pitchFamily="2" charset="-122"/>
                            </a:rPr>
                            <m:t>𝑖</m:t>
                          </m:r>
                        </m:sub>
                      </m:sSub>
                      <m:r>
                        <a:rPr lang="en-US" altLang="zh-CN" i="1">
                          <a:solidFill>
                            <a:srgbClr val="002060"/>
                          </a:solidFill>
                          <a:latin typeface="Cambria Math" panose="02040503050406030204" pitchFamily="18" charset="0"/>
                          <a:ea typeface="文道楷体" panose="02010600040101010101" pitchFamily="2" charset="-122"/>
                        </a:rPr>
                        <m:t>=</m:t>
                      </m:r>
                      <m:nary>
                        <m:naryPr>
                          <m:chr m:val="∑"/>
                          <m:ctrlPr>
                            <a:rPr lang="en-US" altLang="zh-CN" i="1">
                              <a:solidFill>
                                <a:srgbClr val="002060"/>
                              </a:solidFill>
                              <a:latin typeface="Cambria Math" panose="02040503050406030204" pitchFamily="18" charset="0"/>
                              <a:ea typeface="文道楷体" panose="02010600040101010101" pitchFamily="2" charset="-122"/>
                            </a:rPr>
                          </m:ctrlPr>
                        </m:naryPr>
                        <m:sub>
                          <m:r>
                            <m:rPr>
                              <m:brk m:alnAt="23"/>
                            </m:rPr>
                            <a:rPr lang="en-US" altLang="zh-CN" i="1">
                              <a:solidFill>
                                <a:srgbClr val="002060"/>
                              </a:solidFill>
                              <a:latin typeface="Cambria Math" panose="02040503050406030204" pitchFamily="18" charset="0"/>
                              <a:ea typeface="文道楷体" panose="02010600040101010101" pitchFamily="2" charset="-122"/>
                            </a:rPr>
                            <m:t>𝑗</m:t>
                          </m:r>
                          <m:r>
                            <a:rPr lang="en-US" altLang="zh-CN" i="1">
                              <a:solidFill>
                                <a:srgbClr val="002060"/>
                              </a:solidFill>
                              <a:latin typeface="Cambria Math" panose="02040503050406030204" pitchFamily="18" charset="0"/>
                              <a:ea typeface="文道楷体" panose="02010600040101010101" pitchFamily="2" charset="-122"/>
                            </a:rPr>
                            <m:t>=1</m:t>
                          </m:r>
                        </m:sub>
                        <m:sup>
                          <m:r>
                            <a:rPr lang="en-US" altLang="zh-CN" i="1">
                              <a:solidFill>
                                <a:srgbClr val="002060"/>
                              </a:solidFill>
                              <a:latin typeface="Cambria Math" panose="02040503050406030204" pitchFamily="18" charset="0"/>
                              <a:ea typeface="文道楷体" panose="02010600040101010101" pitchFamily="2" charset="-122"/>
                            </a:rPr>
                            <m:t>𝑛</m:t>
                          </m:r>
                        </m:sup>
                        <m:e>
                          <m:sSub>
                            <m:sSubPr>
                              <m:ctrlPr>
                                <a:rPr lang="en-US" altLang="zh-CN" i="1">
                                  <a:solidFill>
                                    <a:srgbClr val="002060"/>
                                  </a:solidFill>
                                  <a:latin typeface="Cambria Math" panose="02040503050406030204" pitchFamily="18" charset="0"/>
                                  <a:ea typeface="文道楷体" panose="02010600040101010101" pitchFamily="2" charset="-122"/>
                                </a:rPr>
                              </m:ctrlPr>
                            </m:sSubPr>
                            <m:e>
                              <m:r>
                                <a:rPr lang="en-US" altLang="zh-CN" i="1">
                                  <a:solidFill>
                                    <a:srgbClr val="002060"/>
                                  </a:solidFill>
                                  <a:latin typeface="Cambria Math" panose="02040503050406030204" pitchFamily="18" charset="0"/>
                                  <a:ea typeface="文道楷体" panose="02010600040101010101" pitchFamily="2" charset="-122"/>
                                </a:rPr>
                                <m:t>𝑚</m:t>
                              </m:r>
                            </m:e>
                            <m:sub>
                              <m:r>
                                <a:rPr lang="en-US" altLang="zh-CN" i="1">
                                  <a:solidFill>
                                    <a:srgbClr val="002060"/>
                                  </a:solidFill>
                                  <a:latin typeface="Cambria Math" panose="02040503050406030204" pitchFamily="18" charset="0"/>
                                  <a:ea typeface="文道楷体" panose="02010600040101010101" pitchFamily="2" charset="-122"/>
                                </a:rPr>
                                <m:t>𝑖𝑗</m:t>
                              </m:r>
                            </m:sub>
                          </m:sSub>
                          <m:sSub>
                            <m:sSubPr>
                              <m:ctrlPr>
                                <a:rPr lang="en-US" altLang="zh-CN" i="1">
                                  <a:solidFill>
                                    <a:srgbClr val="002060"/>
                                  </a:solidFill>
                                  <a:latin typeface="Cambria Math" panose="02040503050406030204" pitchFamily="18" charset="0"/>
                                  <a:ea typeface="文道楷体" panose="02010600040101010101" pitchFamily="2" charset="-122"/>
                                </a:rPr>
                              </m:ctrlPr>
                            </m:sSubPr>
                            <m:e>
                              <m:r>
                                <a:rPr lang="en-US" altLang="zh-CN" i="1">
                                  <a:solidFill>
                                    <a:srgbClr val="002060"/>
                                  </a:solidFill>
                                  <a:latin typeface="Cambria Math" panose="02040503050406030204" pitchFamily="18" charset="0"/>
                                  <a:ea typeface="文道楷体" panose="02010600040101010101" pitchFamily="2" charset="-122"/>
                                </a:rPr>
                                <m:t>𝑣</m:t>
                              </m:r>
                            </m:e>
                            <m:sub>
                              <m:r>
                                <a:rPr lang="en-US" altLang="zh-CN" i="1">
                                  <a:solidFill>
                                    <a:srgbClr val="002060"/>
                                  </a:solidFill>
                                  <a:latin typeface="Cambria Math" panose="02040503050406030204" pitchFamily="18" charset="0"/>
                                  <a:ea typeface="文道楷体" panose="02010600040101010101" pitchFamily="2" charset="-122"/>
                                </a:rPr>
                                <m:t>𝑗</m:t>
                              </m:r>
                            </m:sub>
                          </m:sSub>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5791200" y="1676400"/>
                <a:ext cx="1616083" cy="87985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43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第二章回顾</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42</a:t>
            </a:fld>
            <a:endParaRPr lang="en-US"/>
          </a:p>
        </p:txBody>
      </p:sp>
      <p:sp>
        <p:nvSpPr>
          <p:cNvPr id="13" name="内容占位符 2"/>
          <p:cNvSpPr>
            <a:spLocks noGrp="1"/>
          </p:cNvSpPr>
          <p:nvPr>
            <p:ph idx="1"/>
          </p:nvPr>
        </p:nvSpPr>
        <p:spPr>
          <a:xfrm>
            <a:off x="-76200" y="1097281"/>
            <a:ext cx="9067800" cy="5718047"/>
          </a:xfrm>
        </p:spPr>
        <p:txBody>
          <a:bodyPr>
            <a:normAutofit/>
          </a:bodyPr>
          <a:lstStyle/>
          <a:p>
            <a:pPr marL="118866" indent="0">
              <a:buNone/>
            </a:pPr>
            <a:r>
              <a:rPr lang="en-US" altLang="zh-CN" sz="3600" dirty="0">
                <a:ea typeface="方正卡通简体" panose="03000509000000000000" pitchFamily="65" charset="-122"/>
              </a:rPr>
              <a:t>2.3.2 </a:t>
            </a:r>
            <a:r>
              <a:rPr lang="zh-CN" altLang="en-US" sz="3600" dirty="0">
                <a:ea typeface="方正卡通简体" panose="03000509000000000000" pitchFamily="65" charset="-122"/>
              </a:rPr>
              <a:t>基于</a:t>
            </a:r>
            <a:r>
              <a:rPr lang="en-US" altLang="zh-CN" sz="3600" dirty="0">
                <a:ea typeface="方正卡通简体" panose="03000509000000000000" pitchFamily="65" charset="-122"/>
              </a:rPr>
              <a:t>MapReduce</a:t>
            </a:r>
            <a:r>
              <a:rPr lang="zh-CN" altLang="en-US" sz="3600" dirty="0">
                <a:ea typeface="方正卡通简体" panose="03000509000000000000" pitchFamily="65" charset="-122"/>
              </a:rPr>
              <a:t>的矩阵</a:t>
            </a:r>
            <a:r>
              <a:rPr lang="en-US" altLang="zh-CN" sz="3600" dirty="0">
                <a:ea typeface="方正卡通简体" panose="03000509000000000000" pitchFamily="65" charset="-122"/>
              </a:rPr>
              <a:t>-</a:t>
            </a:r>
            <a:r>
              <a:rPr lang="zh-CN" altLang="en-US" sz="3600" dirty="0">
                <a:ea typeface="方正卡通简体" panose="03000509000000000000" pitchFamily="65" charset="-122"/>
              </a:rPr>
              <a:t>向量乘法实现</a:t>
            </a:r>
            <a:endParaRPr lang="en-US" altLang="zh-CN" sz="3600" dirty="0">
              <a:ea typeface="方正卡通简体" panose="03000509000000000000" pitchFamily="65" charset="-122"/>
            </a:endParaRPr>
          </a:p>
          <a:p>
            <a:pPr marL="118866" indent="0">
              <a:buNone/>
            </a:pPr>
            <a:r>
              <a:rPr lang="zh-CN" altLang="en-US" dirty="0">
                <a:latin typeface="Bahnschrift" panose="020B0502040204020203" pitchFamily="34" charset="0"/>
                <a:ea typeface="文道楷体" panose="02010600040101010101" pitchFamily="2" charset="-122"/>
              </a:rPr>
              <a:t>情况二：</a:t>
            </a:r>
            <a:r>
              <a:rPr lang="en-US" altLang="zh-CN" dirty="0">
                <a:latin typeface="Bahnschrift" panose="020B0502040204020203" pitchFamily="34" charset="0"/>
                <a:ea typeface="文道楷体" panose="02010600040101010101" pitchFamily="2" charset="-122"/>
              </a:rPr>
              <a:t>v</a:t>
            </a:r>
            <a:r>
              <a:rPr lang="zh-CN" altLang="en-US" dirty="0">
                <a:latin typeface="Bahnschrift" panose="020B0502040204020203" pitchFamily="34" charset="0"/>
                <a:ea typeface="文道楷体" panose="02010600040101010101" pitchFamily="2" charset="-122"/>
              </a:rPr>
              <a:t>不能放入内存</a:t>
            </a:r>
            <a:endParaRPr lang="en-US" altLang="zh-CN" dirty="0">
              <a:latin typeface="Bahnschrift" panose="020B0502040204020203" pitchFamily="34" charset="0"/>
              <a:ea typeface="文道楷体" panose="02010600040101010101" pitchFamily="2" charset="-122"/>
            </a:endParaRPr>
          </a:p>
          <a:p>
            <a:pPr>
              <a:lnSpc>
                <a:spcPct val="90000"/>
              </a:lnSpc>
            </a:pPr>
            <a:r>
              <a:rPr lang="zh-CN" altLang="en-US" dirty="0"/>
              <a:t>如果</a:t>
            </a:r>
            <a:r>
              <a:rPr lang="en-US" altLang="zh-CN" dirty="0"/>
              <a:t>n</a:t>
            </a:r>
            <a:r>
              <a:rPr lang="zh-CN" altLang="en-US" dirty="0"/>
              <a:t>的值过大，使向量</a:t>
            </a:r>
            <a:r>
              <a:rPr lang="en-US" altLang="zh-CN" dirty="0"/>
              <a:t>V</a:t>
            </a:r>
            <a:r>
              <a:rPr lang="zh-CN" altLang="en-US" dirty="0"/>
              <a:t>无法完全放入内存中，那么，在计算过程中就需要多次将向量的</a:t>
            </a:r>
            <a:r>
              <a:rPr lang="zh-CN" altLang="en-US" dirty="0">
                <a:solidFill>
                  <a:schemeClr val="accent6">
                    <a:lumMod val="75000"/>
                  </a:schemeClr>
                </a:solidFill>
              </a:rPr>
              <a:t>一部分导入内存</a:t>
            </a:r>
            <a:r>
              <a:rPr lang="zh-CN" altLang="en-US" dirty="0"/>
              <a:t>，这</a:t>
            </a:r>
            <a:r>
              <a:rPr lang="zh-CN" altLang="en-US" dirty="0">
                <a:solidFill>
                  <a:schemeClr val="accent6">
                    <a:lumMod val="75000"/>
                  </a:schemeClr>
                </a:solidFill>
              </a:rPr>
              <a:t>就会导致大量的磁盘访问。</a:t>
            </a:r>
          </a:p>
          <a:p>
            <a:pPr marL="118866" indent="0">
              <a:buNone/>
            </a:pPr>
            <a:endParaRPr lang="en-US" sz="4000" dirty="0">
              <a:solidFill>
                <a:srgbClr val="FF0000"/>
              </a:solidFill>
            </a:endParaRPr>
          </a:p>
        </p:txBody>
      </p:sp>
      <p:pic>
        <p:nvPicPr>
          <p:cNvPr id="3" name="图片 2"/>
          <p:cNvPicPr>
            <a:picLocks noChangeAspect="1"/>
          </p:cNvPicPr>
          <p:nvPr/>
        </p:nvPicPr>
        <p:blipFill>
          <a:blip r:embed="rId3"/>
          <a:stretch>
            <a:fillRect/>
          </a:stretch>
        </p:blipFill>
        <p:spPr>
          <a:xfrm>
            <a:off x="5257800" y="3657600"/>
            <a:ext cx="3352800" cy="2844800"/>
          </a:xfrm>
          <a:prstGeom prst="rect">
            <a:avLst/>
          </a:prstGeom>
        </p:spPr>
      </p:pic>
      <p:sp>
        <p:nvSpPr>
          <p:cNvPr id="4" name="文本框 3"/>
          <p:cNvSpPr txBox="1"/>
          <p:nvPr/>
        </p:nvSpPr>
        <p:spPr>
          <a:xfrm>
            <a:off x="304800" y="3581400"/>
            <a:ext cx="4800600" cy="2751522"/>
          </a:xfrm>
          <a:prstGeom prst="rect">
            <a:avLst/>
          </a:prstGeom>
          <a:noFill/>
        </p:spPr>
        <p:txBody>
          <a:bodyPr wrap="square" rtlCol="0">
            <a:spAutoFit/>
          </a:bodyPr>
          <a:lstStyle/>
          <a:p>
            <a:pPr>
              <a:lnSpc>
                <a:spcPct val="90000"/>
              </a:lnSpc>
            </a:pPr>
            <a:r>
              <a:rPr lang="zh-CN" altLang="en-US" sz="3200" dirty="0">
                <a:latin typeface="Calibri" pitchFamily="34" charset="0"/>
                <a:cs typeface="Calibri" pitchFamily="34" charset="0"/>
              </a:rPr>
              <a:t>一种替代方案是，将矩阵分割成多个宽度相等的垂直条，同时，将向量分割成同样数目的水平条，每个水平条的高度等于矩阵垂直条的宽度。</a:t>
            </a:r>
          </a:p>
        </p:txBody>
      </p:sp>
      <p:sp>
        <p:nvSpPr>
          <p:cNvPr id="6" name="文本框 5">
            <a:extLst>
              <a:ext uri="{FF2B5EF4-FFF2-40B4-BE49-F238E27FC236}">
                <a16:creationId xmlns:a16="http://schemas.microsoft.com/office/drawing/2014/main" id="{AA26C3D1-7B27-7FDD-1D84-94EC925D510B}"/>
              </a:ext>
            </a:extLst>
          </p:cNvPr>
          <p:cNvSpPr txBox="1"/>
          <p:nvPr/>
        </p:nvSpPr>
        <p:spPr>
          <a:xfrm>
            <a:off x="4761329" y="3138618"/>
            <a:ext cx="3810000" cy="400110"/>
          </a:xfrm>
          <a:prstGeom prst="rect">
            <a:avLst/>
          </a:prstGeom>
          <a:noFill/>
        </p:spPr>
        <p:txBody>
          <a:bodyPr wrap="square" rtlCol="0">
            <a:spAutoFit/>
          </a:bodyPr>
          <a:lstStyle/>
          <a:p>
            <a:pPr algn="ctr"/>
            <a:r>
              <a:rPr kumimoji="1" lang="zh-CN" altLang="en-US" sz="2000" dirty="0">
                <a:solidFill>
                  <a:srgbClr val="00B050"/>
                </a:solidFill>
              </a:rPr>
              <a:t>每一次都会得到一个</a:t>
            </a:r>
            <a:r>
              <a:rPr kumimoji="1" lang="en-US" altLang="zh-CN" sz="2000" dirty="0">
                <a:solidFill>
                  <a:srgbClr val="00B050"/>
                </a:solidFill>
              </a:rPr>
              <a:t>n*1</a:t>
            </a:r>
            <a:r>
              <a:rPr kumimoji="1" lang="zh-CN" altLang="en-US" sz="2000" dirty="0">
                <a:solidFill>
                  <a:srgbClr val="00B050"/>
                </a:solidFill>
              </a:rPr>
              <a:t>的向量</a:t>
            </a:r>
          </a:p>
        </p:txBody>
      </p:sp>
    </p:spTree>
    <p:extLst>
      <p:ext uri="{BB962C8B-B14F-4D97-AF65-F5344CB8AC3E}">
        <p14:creationId xmlns:p14="http://schemas.microsoft.com/office/powerpoint/2010/main" val="252874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第二章回顾</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43</a:t>
            </a:fld>
            <a:endParaRPr lang="en-US"/>
          </a:p>
        </p:txBody>
      </p:sp>
      <p:sp>
        <p:nvSpPr>
          <p:cNvPr id="13" name="内容占位符 2"/>
          <p:cNvSpPr>
            <a:spLocks noGrp="1"/>
          </p:cNvSpPr>
          <p:nvPr>
            <p:ph idx="1"/>
          </p:nvPr>
        </p:nvSpPr>
        <p:spPr>
          <a:xfrm>
            <a:off x="0" y="1063756"/>
            <a:ext cx="9067800" cy="5718047"/>
          </a:xfrm>
        </p:spPr>
        <p:txBody>
          <a:bodyPr>
            <a:normAutofit/>
          </a:bodyPr>
          <a:lstStyle/>
          <a:p>
            <a:pPr marL="118866" indent="0">
              <a:buNone/>
            </a:pPr>
            <a:r>
              <a:rPr lang="en-US" altLang="zh-CN" sz="3600" dirty="0">
                <a:ea typeface="方正卡通简体" panose="03000509000000000000" pitchFamily="65" charset="-122"/>
              </a:rPr>
              <a:t>2.3.2 </a:t>
            </a:r>
            <a:r>
              <a:rPr lang="zh-CN" altLang="en-US" sz="3600" dirty="0">
                <a:ea typeface="方正卡通简体" panose="03000509000000000000" pitchFamily="65" charset="-122"/>
              </a:rPr>
              <a:t>基于</a:t>
            </a:r>
            <a:r>
              <a:rPr lang="en-US" altLang="zh-CN" sz="3600" dirty="0">
                <a:ea typeface="方正卡通简体" panose="03000509000000000000" pitchFamily="65" charset="-122"/>
              </a:rPr>
              <a:t>MapReduce</a:t>
            </a:r>
            <a:r>
              <a:rPr lang="zh-CN" altLang="en-US" sz="3600" dirty="0">
                <a:ea typeface="方正卡通简体" panose="03000509000000000000" pitchFamily="65" charset="-122"/>
              </a:rPr>
              <a:t>的矩阵</a:t>
            </a:r>
            <a:r>
              <a:rPr lang="en-US" altLang="zh-CN" sz="3600" dirty="0">
                <a:ea typeface="方正卡通简体" panose="03000509000000000000" pitchFamily="65" charset="-122"/>
              </a:rPr>
              <a:t>-</a:t>
            </a:r>
            <a:r>
              <a:rPr lang="zh-CN" altLang="en-US" sz="3600" dirty="0">
                <a:ea typeface="方正卡通简体" panose="03000509000000000000" pitchFamily="65" charset="-122"/>
              </a:rPr>
              <a:t>向量乘法实现</a:t>
            </a:r>
            <a:endParaRPr lang="en-US" altLang="zh-CN" sz="3600" dirty="0">
              <a:ea typeface="方正卡通简体" panose="03000509000000000000" pitchFamily="65" charset="-122"/>
            </a:endParaRPr>
          </a:p>
          <a:p>
            <a:pPr marL="118866" indent="0">
              <a:buNone/>
            </a:pPr>
            <a:r>
              <a:rPr lang="zh-CN" altLang="en-US" dirty="0">
                <a:latin typeface="Bahnschrift" panose="020B0502040204020203" pitchFamily="34" charset="0"/>
                <a:ea typeface="文道楷体" panose="02010600040101010101" pitchFamily="2" charset="-122"/>
              </a:rPr>
              <a:t>情况二：</a:t>
            </a:r>
            <a:r>
              <a:rPr lang="en-US" altLang="zh-CN" dirty="0">
                <a:latin typeface="Bahnschrift" panose="020B0502040204020203" pitchFamily="34" charset="0"/>
                <a:ea typeface="文道楷体" panose="02010600040101010101" pitchFamily="2" charset="-122"/>
              </a:rPr>
              <a:t>v</a:t>
            </a:r>
            <a:r>
              <a:rPr lang="zh-CN" altLang="en-US" dirty="0">
                <a:latin typeface="Bahnschrift" panose="020B0502040204020203" pitchFamily="34" charset="0"/>
                <a:ea typeface="文道楷体" panose="02010600040101010101" pitchFamily="2" charset="-122"/>
              </a:rPr>
              <a:t>不能放入内存</a:t>
            </a:r>
            <a:endParaRPr lang="en-US" altLang="zh-CN" dirty="0">
              <a:latin typeface="Bahnschrift" panose="020B0502040204020203" pitchFamily="34" charset="0"/>
              <a:ea typeface="文道楷体" panose="02010600040101010101" pitchFamily="2" charset="-122"/>
            </a:endParaRPr>
          </a:p>
          <a:p>
            <a:pPr>
              <a:lnSpc>
                <a:spcPct val="90000"/>
              </a:lnSpc>
            </a:pPr>
            <a:r>
              <a:rPr lang="zh-CN" altLang="en-US" dirty="0"/>
              <a:t>矩阵第</a:t>
            </a:r>
            <a:r>
              <a:rPr lang="en-US" altLang="zh-CN" dirty="0" err="1"/>
              <a:t>i</a:t>
            </a:r>
            <a:r>
              <a:rPr lang="zh-CN" altLang="en-US" dirty="0"/>
              <a:t>个垂直条只和向量第</a:t>
            </a:r>
            <a:r>
              <a:rPr lang="en-US" altLang="zh-CN" dirty="0" err="1"/>
              <a:t>i</a:t>
            </a:r>
            <a:r>
              <a:rPr lang="zh-CN" altLang="en-US" dirty="0"/>
              <a:t>个水平条相乘。因此，可以将矩阵的每个条存成一个文件，同样，将向量的每个条存成一个文件。</a:t>
            </a:r>
            <a:endParaRPr lang="en-US" altLang="zh-CN" dirty="0"/>
          </a:p>
          <a:p>
            <a:pPr marL="118866" indent="0">
              <a:buNone/>
            </a:pPr>
            <a:endParaRPr lang="en-US" sz="4000" dirty="0">
              <a:solidFill>
                <a:srgbClr val="FF0000"/>
              </a:solidFill>
            </a:endParaRPr>
          </a:p>
        </p:txBody>
      </p:sp>
      <p:sp>
        <p:nvSpPr>
          <p:cNvPr id="4" name="文本框 3"/>
          <p:cNvSpPr txBox="1"/>
          <p:nvPr/>
        </p:nvSpPr>
        <p:spPr>
          <a:xfrm>
            <a:off x="7696204" y="4419600"/>
            <a:ext cx="45719" cy="369332"/>
          </a:xfrm>
          <a:prstGeom prst="rect">
            <a:avLst/>
          </a:prstGeom>
          <a:noFill/>
        </p:spPr>
        <p:txBody>
          <a:bodyPr wrap="square" rtlCol="0">
            <a:spAutoFit/>
          </a:bodyPr>
          <a:lstStyle/>
          <a:p>
            <a:endParaRPr lang="zh-CN" altLang="en-US" dirty="0"/>
          </a:p>
        </p:txBody>
      </p:sp>
      <p:sp>
        <p:nvSpPr>
          <p:cNvPr id="6" name="文本框 5"/>
          <p:cNvSpPr txBox="1"/>
          <p:nvPr/>
        </p:nvSpPr>
        <p:spPr>
          <a:xfrm>
            <a:off x="281474" y="3475653"/>
            <a:ext cx="4953000" cy="2554545"/>
          </a:xfrm>
          <a:prstGeom prst="rect">
            <a:avLst/>
          </a:prstGeom>
          <a:noFill/>
        </p:spPr>
        <p:txBody>
          <a:bodyPr wrap="square" rtlCol="0">
            <a:spAutoFit/>
          </a:bodyPr>
          <a:lstStyle/>
          <a:p>
            <a:pPr marL="118866" indent="0">
              <a:buNone/>
            </a:pPr>
            <a:r>
              <a:rPr lang="zh-CN" altLang="en-US" sz="3200" dirty="0"/>
              <a:t>矩阵某个条的一个文件块及对应的完整向量条输送到每个</a:t>
            </a:r>
            <a:r>
              <a:rPr lang="en-US" altLang="zh-CN" sz="3200" dirty="0"/>
              <a:t>Map</a:t>
            </a:r>
            <a:r>
              <a:rPr lang="zh-CN" altLang="en-US" sz="3200" dirty="0"/>
              <a:t>任务。然后，</a:t>
            </a:r>
            <a:r>
              <a:rPr lang="en-US" altLang="zh-CN" sz="3200" dirty="0"/>
              <a:t>Map</a:t>
            </a:r>
            <a:r>
              <a:rPr lang="zh-CN" altLang="en-US" sz="3200" dirty="0"/>
              <a:t>任务和</a:t>
            </a:r>
            <a:r>
              <a:rPr lang="en-US" altLang="zh-CN" sz="3200" dirty="0"/>
              <a:t>Reduce</a:t>
            </a:r>
            <a:r>
              <a:rPr lang="zh-CN" altLang="en-US" sz="3200" dirty="0"/>
              <a:t>任务可以按照前述过程进行。</a:t>
            </a:r>
          </a:p>
        </p:txBody>
      </p:sp>
      <p:pic>
        <p:nvPicPr>
          <p:cNvPr id="8" name="图片 7"/>
          <p:cNvPicPr>
            <a:picLocks noChangeAspect="1"/>
          </p:cNvPicPr>
          <p:nvPr/>
        </p:nvPicPr>
        <p:blipFill>
          <a:blip r:embed="rId3"/>
          <a:stretch>
            <a:fillRect/>
          </a:stretch>
        </p:blipFill>
        <p:spPr>
          <a:xfrm>
            <a:off x="5257800" y="3657600"/>
            <a:ext cx="3352800" cy="2844800"/>
          </a:xfrm>
          <a:prstGeom prst="rect">
            <a:avLst/>
          </a:prstGeom>
        </p:spPr>
      </p:pic>
      <p:sp>
        <p:nvSpPr>
          <p:cNvPr id="3" name="文本框 2">
            <a:extLst>
              <a:ext uri="{FF2B5EF4-FFF2-40B4-BE49-F238E27FC236}">
                <a16:creationId xmlns:a16="http://schemas.microsoft.com/office/drawing/2014/main" id="{80345AF7-BDAC-CB99-2B86-BDA9327A22EC}"/>
              </a:ext>
            </a:extLst>
          </p:cNvPr>
          <p:cNvSpPr txBox="1"/>
          <p:nvPr/>
        </p:nvSpPr>
        <p:spPr>
          <a:xfrm>
            <a:off x="4761328" y="3138618"/>
            <a:ext cx="4055477" cy="400110"/>
          </a:xfrm>
          <a:prstGeom prst="rect">
            <a:avLst/>
          </a:prstGeom>
          <a:noFill/>
        </p:spPr>
        <p:txBody>
          <a:bodyPr wrap="square" rtlCol="0">
            <a:spAutoFit/>
          </a:bodyPr>
          <a:lstStyle/>
          <a:p>
            <a:pPr algn="ctr"/>
            <a:r>
              <a:rPr kumimoji="1" lang="en-US" altLang="zh-CN" sz="2000" dirty="0">
                <a:solidFill>
                  <a:srgbClr val="00B050"/>
                </a:solidFill>
              </a:rPr>
              <a:t>n</a:t>
            </a:r>
            <a:r>
              <a:rPr kumimoji="1" lang="zh-CN" altLang="en-US" sz="2000" dirty="0">
                <a:solidFill>
                  <a:srgbClr val="00B050"/>
                </a:solidFill>
              </a:rPr>
              <a:t>个</a:t>
            </a:r>
            <a:r>
              <a:rPr kumimoji="1" lang="en-US" altLang="zh-CN" sz="2000" dirty="0">
                <a:solidFill>
                  <a:srgbClr val="00B050"/>
                </a:solidFill>
              </a:rPr>
              <a:t>n*1</a:t>
            </a:r>
            <a:r>
              <a:rPr kumimoji="1" lang="zh-CN" altLang="en-US" sz="2000" dirty="0">
                <a:solidFill>
                  <a:srgbClr val="00B050"/>
                </a:solidFill>
              </a:rPr>
              <a:t>的向量相加即为最后的结果</a:t>
            </a:r>
          </a:p>
        </p:txBody>
      </p:sp>
    </p:spTree>
    <p:extLst>
      <p:ext uri="{BB962C8B-B14F-4D97-AF65-F5344CB8AC3E}">
        <p14:creationId xmlns:p14="http://schemas.microsoft.com/office/powerpoint/2010/main" val="2481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44</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5.2.3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结果向量合并时的组合器使用</a:t>
            </a: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实际中，我们可以还会考虑</a:t>
            </a: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在</a:t>
            </a:r>
            <a:r>
              <a:rPr lang="en-US" altLang="zh-CN" sz="2400" dirty="0">
                <a:solidFill>
                  <a:srgbClr val="0070C0"/>
                </a:solidFill>
                <a:latin typeface="Cambria Math" panose="02040503050406030204" pitchFamily="18" charset="0"/>
                <a:ea typeface="方正卡通简体" panose="03000509000000000000" pitchFamily="65" charset="-122"/>
              </a:rPr>
              <a:t>Map</a:t>
            </a:r>
            <a:r>
              <a:rPr lang="zh-CN" altLang="en-US" sz="2400" dirty="0">
                <a:solidFill>
                  <a:srgbClr val="0070C0"/>
                </a:solidFill>
                <a:latin typeface="Cambria Math" panose="02040503050406030204" pitchFamily="18" charset="0"/>
                <a:ea typeface="方正卡通简体" panose="03000509000000000000" pitchFamily="65" charset="-122"/>
              </a:rPr>
              <a:t>任务中对结果向量的第</a:t>
            </a:r>
            <a:r>
              <a:rPr lang="en-US" altLang="zh-CN" sz="2400" dirty="0">
                <a:solidFill>
                  <a:srgbClr val="0070C0"/>
                </a:solidFill>
                <a:latin typeface="Cambria Math" panose="02040503050406030204" pitchFamily="18" charset="0"/>
                <a:ea typeface="方正卡通简体" panose="03000509000000000000" pitchFamily="65" charset="-122"/>
              </a:rPr>
              <a:t>i</a:t>
            </a:r>
            <a:r>
              <a:rPr lang="zh-CN" altLang="en-US" sz="2400" dirty="0">
                <a:solidFill>
                  <a:srgbClr val="0070C0"/>
                </a:solidFill>
                <a:latin typeface="Cambria Math" panose="02040503050406030204" pitchFamily="18" charset="0"/>
                <a:ea typeface="方正卡通简体" panose="03000509000000000000" pitchFamily="65" charset="-122"/>
              </a:rPr>
              <a:t>个分量</a:t>
            </a:r>
            <a:r>
              <a:rPr lang="en-US" altLang="zh-CN" sz="2400" dirty="0" err="1">
                <a:solidFill>
                  <a:srgbClr val="FF0066"/>
                </a:solidFill>
                <a:latin typeface="Cambria Math" panose="02040503050406030204" pitchFamily="18" charset="0"/>
                <a:ea typeface="方正卡通简体" panose="03000509000000000000" pitchFamily="65" charset="-122"/>
              </a:rPr>
              <a:t>v’</a:t>
            </a:r>
            <a:r>
              <a:rPr lang="en-US" altLang="zh-CN" sz="2400" baseline="-25000" dirty="0" err="1">
                <a:solidFill>
                  <a:srgbClr val="FF0066"/>
                </a:solidFill>
                <a:latin typeface="Cambria Math" panose="02040503050406030204" pitchFamily="18" charset="0"/>
                <a:ea typeface="方正卡通简体" panose="03000509000000000000" pitchFamily="65" charset="-122"/>
              </a:rPr>
              <a:t>i</a:t>
            </a:r>
            <a:r>
              <a:rPr lang="zh-CN" altLang="en-US" sz="2400" dirty="0">
                <a:solidFill>
                  <a:srgbClr val="0070C0"/>
                </a:solidFill>
                <a:latin typeface="Cambria Math" panose="02040503050406030204" pitchFamily="18" charset="0"/>
                <a:ea typeface="方正卡通简体" panose="03000509000000000000" pitchFamily="65" charset="-122"/>
              </a:rPr>
              <a:t>的值进行累加。这种改进与使用组合器的效果相同，这是因为</a:t>
            </a:r>
            <a:r>
              <a:rPr lang="en-US" altLang="zh-CN" sz="2400" dirty="0">
                <a:solidFill>
                  <a:srgbClr val="0070C0"/>
                </a:solidFill>
                <a:latin typeface="Cambria Math" panose="02040503050406030204" pitchFamily="18" charset="0"/>
                <a:ea typeface="方正卡通简体" panose="03000509000000000000" pitchFamily="65" charset="-122"/>
              </a:rPr>
              <a:t>Reduce</a:t>
            </a:r>
            <a:r>
              <a:rPr lang="zh-CN" altLang="en-US" sz="2400" dirty="0">
                <a:solidFill>
                  <a:srgbClr val="0070C0"/>
                </a:solidFill>
                <a:latin typeface="Cambria Math" panose="02040503050406030204" pitchFamily="18" charset="0"/>
                <a:ea typeface="方正卡通简体" panose="03000509000000000000" pitchFamily="65" charset="-122"/>
              </a:rPr>
              <a:t>函数仅仅简单地对同一个键进行累加，</a:t>
            </a:r>
            <a:r>
              <a:rPr lang="en-US" altLang="zh-CN" sz="2400" dirty="0">
                <a:solidFill>
                  <a:srgbClr val="0070C0"/>
                </a:solidFill>
                <a:latin typeface="Cambria Math" panose="02040503050406030204" pitchFamily="18" charset="0"/>
                <a:ea typeface="方正卡通简体" panose="03000509000000000000" pitchFamily="65" charset="-122"/>
              </a:rPr>
              <a:t>Reduce</a:t>
            </a:r>
            <a:r>
              <a:rPr lang="zh-CN" altLang="en-US" sz="2400" dirty="0">
                <a:solidFill>
                  <a:srgbClr val="0070C0"/>
                </a:solidFill>
                <a:latin typeface="Cambria Math" panose="02040503050406030204" pitchFamily="18" charset="0"/>
                <a:ea typeface="方正卡通简体" panose="03000509000000000000" pitchFamily="65" charset="-122"/>
              </a:rPr>
              <a:t>过程中的每一个键就是</a:t>
            </a:r>
            <a:r>
              <a:rPr lang="en-US" altLang="zh-CN" sz="2400" dirty="0" err="1">
                <a:solidFill>
                  <a:srgbClr val="FF0066"/>
                </a:solidFill>
                <a:latin typeface="Cambria Math" panose="02040503050406030204" pitchFamily="18" charset="0"/>
                <a:ea typeface="方正卡通简体" panose="03000509000000000000" pitchFamily="65" charset="-122"/>
              </a:rPr>
              <a:t>m</a:t>
            </a:r>
            <a:r>
              <a:rPr lang="en-US" altLang="zh-CN" sz="2400" baseline="-25000" dirty="0" err="1">
                <a:solidFill>
                  <a:srgbClr val="FF0066"/>
                </a:solidFill>
                <a:latin typeface="Cambria Math" panose="02040503050406030204" pitchFamily="18" charset="0"/>
                <a:ea typeface="方正卡通简体" panose="03000509000000000000" pitchFamily="65" charset="-122"/>
              </a:rPr>
              <a:t>ij</a:t>
            </a:r>
            <a:r>
              <a:rPr lang="en-US" altLang="zh-CN" sz="2400" b="1" dirty="0" err="1">
                <a:solidFill>
                  <a:srgbClr val="FF0066"/>
                </a:solidFill>
                <a:latin typeface="Cambria Math" panose="02040503050406030204" pitchFamily="18" charset="0"/>
                <a:ea typeface="方正卡通简体" panose="03000509000000000000" pitchFamily="65" charset="-122"/>
              </a:rPr>
              <a:t>v</a:t>
            </a:r>
            <a:r>
              <a:rPr lang="en-US" altLang="zh-CN" sz="2400" baseline="-25000" dirty="0" err="1">
                <a:solidFill>
                  <a:srgbClr val="FF0066"/>
                </a:solidFill>
                <a:latin typeface="Cambria Math" panose="02040503050406030204" pitchFamily="18" charset="0"/>
                <a:ea typeface="方正卡通简体" panose="03000509000000000000" pitchFamily="65" charset="-122"/>
              </a:rPr>
              <a:t>j</a:t>
            </a:r>
            <a:r>
              <a:rPr lang="zh-CN" altLang="en-US" sz="2400" dirty="0">
                <a:solidFill>
                  <a:srgbClr val="0070C0"/>
                </a:solidFill>
                <a:latin typeface="Cambria Math" panose="02040503050406030204" pitchFamily="18" charset="0"/>
                <a:ea typeface="方正卡通简体" panose="03000509000000000000" pitchFamily="65" charset="-122"/>
              </a:rPr>
              <a:t>所对应的值；</a:t>
            </a:r>
            <a:endParaRPr lang="en-US" altLang="zh-CN" sz="2400" dirty="0">
              <a:solidFill>
                <a:srgbClr val="0070C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我们可能根本就不使用</a:t>
            </a:r>
            <a:r>
              <a:rPr lang="en-US" altLang="zh-CN" sz="2400" dirty="0" err="1">
                <a:solidFill>
                  <a:schemeClr val="accent4">
                    <a:lumMod val="50000"/>
                  </a:schemeClr>
                </a:solidFill>
                <a:latin typeface="Cambria Math" panose="02040503050406030204" pitchFamily="18" charset="0"/>
                <a:ea typeface="方正卡通简体" panose="03000509000000000000" pitchFamily="65" charset="-122"/>
              </a:rPr>
              <a:t>MapReduce</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，而是在单机或者多机器上执行迭代操作。</a:t>
            </a:r>
            <a:endParaRPr lang="en-US" altLang="zh-CN" sz="2400"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sz="2400" dirty="0">
                <a:solidFill>
                  <a:srgbClr val="FF0000"/>
                </a:solidFill>
                <a:latin typeface="Cambria Math" panose="02040503050406030204" pitchFamily="18" charset="0"/>
                <a:ea typeface="萝莉体 第二版" panose="02000500000000000000" pitchFamily="2" charset="-122"/>
                <a:cs typeface="萝莉体 第二版" panose="02000500000000000000" pitchFamily="2" charset="-122"/>
              </a:rPr>
              <a:t>优化方式</a:t>
            </a:r>
            <a:r>
              <a:rPr lang="en-US" altLang="zh-CN" sz="2400" dirty="0">
                <a:solidFill>
                  <a:srgbClr val="FF0000"/>
                </a:solidFill>
                <a:latin typeface="Cambria Math" panose="02040503050406030204" pitchFamily="18" charset="0"/>
                <a:ea typeface="Cambria Math" panose="02040503050406030204" pitchFamily="18" charset="0"/>
                <a:cs typeface="萝莉体 第二版" panose="02000500000000000000" pitchFamily="2" charset="-122"/>
              </a:rPr>
              <a:t>: </a:t>
            </a:r>
            <a:r>
              <a:rPr lang="zh-CN" altLang="en-US" sz="2400" dirty="0">
                <a:solidFill>
                  <a:srgbClr val="FF0000"/>
                </a:solidFill>
                <a:latin typeface="Cambria Math" panose="02040503050406030204" pitchFamily="18" charset="0"/>
                <a:ea typeface="萝莉体 第二版" panose="02000500000000000000" pitchFamily="2" charset="-122"/>
                <a:cs typeface="萝莉体 第二版" panose="02000500000000000000" pitchFamily="2" charset="-122"/>
              </a:rPr>
              <a:t>我们假设采用在</a:t>
            </a:r>
            <a:r>
              <a:rPr lang="en-US" altLang="zh-CN" sz="2400" dirty="0">
                <a:solidFill>
                  <a:srgbClr val="FF0000"/>
                </a:solidFill>
                <a:latin typeface="Cambria Math" panose="02040503050406030204" pitchFamily="18" charset="0"/>
                <a:ea typeface="Cambria Math" panose="02040503050406030204" pitchFamily="18" charset="0"/>
                <a:cs typeface="萝莉体 第二版" panose="02000500000000000000" pitchFamily="2" charset="-122"/>
              </a:rPr>
              <a:t>Map</a:t>
            </a:r>
            <a:r>
              <a:rPr lang="zh-CN" altLang="en-US" sz="2400" dirty="0">
                <a:solidFill>
                  <a:srgbClr val="FF0000"/>
                </a:solidFill>
                <a:latin typeface="Cambria Math" panose="02040503050406030204" pitchFamily="18" charset="0"/>
                <a:ea typeface="萝莉体 第二版" panose="02000500000000000000" pitchFamily="2" charset="-122"/>
                <a:cs typeface="萝莉体 第二版" panose="02000500000000000000" pitchFamily="2" charset="-122"/>
              </a:rPr>
              <a:t>任务中使用组合器的方法</a:t>
            </a:r>
            <a:endParaRPr lang="en-US" altLang="zh-CN" sz="2400" dirty="0">
              <a:solidFill>
                <a:srgbClr val="FF0000"/>
              </a:solidFill>
              <a:latin typeface="Cambria Math" panose="02040503050406030204" pitchFamily="18" charset="0"/>
              <a:ea typeface="Cambria Math" panose="02040503050406030204" pitchFamily="18" charset="0"/>
              <a:cs typeface="萝莉体 第二版" panose="02000500000000000000" pitchFamily="2" charset="-122"/>
            </a:endParaRPr>
          </a:p>
        </p:txBody>
      </p:sp>
    </p:spTree>
    <p:extLst>
      <p:ext uri="{BB962C8B-B14F-4D97-AF65-F5344CB8AC3E}">
        <p14:creationId xmlns:p14="http://schemas.microsoft.com/office/powerpoint/2010/main" val="1599435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45</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5.2.3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结果向量合并时的组合器使用</a:t>
            </a: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8"/>
            <a:ext cx="8931831" cy="4140231"/>
          </a:xfrm>
          <a:prstGeom prst="rect">
            <a:avLst/>
          </a:prstGeom>
        </p:spPr>
        <p:txBody>
          <a:bodyPr vert="horz" lIns="41148" tIns="6858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新的问题： 假定我们采用行条化方式将无法放入内存的矩阵和向量进行分割。</a:t>
            </a: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 矩阵</a:t>
            </a:r>
            <a:r>
              <a:rPr lang="en-US" altLang="zh-CN" sz="2400" dirty="0">
                <a:solidFill>
                  <a:srgbClr val="FF0000"/>
                </a:solidFill>
                <a:latin typeface="Cambria Math" panose="02040503050406030204" pitchFamily="18" charset="0"/>
                <a:ea typeface="方正卡通简体" panose="03000509000000000000" pitchFamily="65" charset="-122"/>
              </a:rPr>
              <a:t>M</a:t>
            </a:r>
            <a:r>
              <a:rPr lang="zh-CN" altLang="en-US" sz="2400" dirty="0">
                <a:solidFill>
                  <a:srgbClr val="0070C0"/>
                </a:solidFill>
                <a:latin typeface="Cambria Math" panose="02040503050406030204" pitchFamily="18" charset="0"/>
                <a:ea typeface="方正卡通简体" panose="03000509000000000000" pitchFamily="65" charset="-122"/>
              </a:rPr>
              <a:t>的一个垂直条和向量</a:t>
            </a:r>
            <a:r>
              <a:rPr lang="en-US" altLang="zh-CN" sz="2400" dirty="0">
                <a:solidFill>
                  <a:srgbClr val="FF0000"/>
                </a:solidFill>
                <a:latin typeface="Cambria Math" panose="02040503050406030204" pitchFamily="18" charset="0"/>
                <a:ea typeface="方正卡通简体" panose="03000509000000000000" pitchFamily="65" charset="-122"/>
              </a:rPr>
              <a:t>v</a:t>
            </a:r>
            <a:r>
              <a:rPr lang="zh-CN" altLang="en-US" sz="2400" dirty="0">
                <a:solidFill>
                  <a:srgbClr val="0070C0"/>
                </a:solidFill>
                <a:latin typeface="Cambria Math" panose="02040503050406030204" pitchFamily="18" charset="0"/>
                <a:ea typeface="方正卡通简体" panose="03000509000000000000" pitchFamily="65" charset="-122"/>
              </a:rPr>
              <a:t>的一个水平条将对结果向量</a:t>
            </a:r>
            <a:r>
              <a:rPr lang="en-US" altLang="zh-CN" sz="2400" dirty="0">
                <a:solidFill>
                  <a:srgbClr val="FF0000"/>
                </a:solidFill>
                <a:latin typeface="Cambria Math" panose="02040503050406030204" pitchFamily="18" charset="0"/>
                <a:ea typeface="方正卡通简体" panose="03000509000000000000" pitchFamily="65" charset="-122"/>
              </a:rPr>
              <a:t>v’</a:t>
            </a:r>
            <a:r>
              <a:rPr lang="zh-CN" altLang="en-US" sz="2400" dirty="0">
                <a:solidFill>
                  <a:srgbClr val="0070C0"/>
                </a:solidFill>
                <a:latin typeface="Cambria Math" panose="02040503050406030204" pitchFamily="18" charset="0"/>
                <a:ea typeface="方正卡通简体" panose="03000509000000000000" pitchFamily="65" charset="-122"/>
              </a:rPr>
              <a:t>的所有分量都有贡献。由于向量</a:t>
            </a:r>
            <a:r>
              <a:rPr lang="en-US" altLang="zh-CN" sz="2400" dirty="0">
                <a:solidFill>
                  <a:srgbClr val="FF0000"/>
                </a:solidFill>
                <a:latin typeface="Cambria Math" panose="02040503050406030204" pitchFamily="18" charset="0"/>
                <a:ea typeface="方正卡通简体" panose="03000509000000000000" pitchFamily="65" charset="-122"/>
              </a:rPr>
              <a:t>v’</a:t>
            </a:r>
            <a:r>
              <a:rPr lang="zh-CN" altLang="en-US" sz="2400" dirty="0">
                <a:solidFill>
                  <a:srgbClr val="0070C0"/>
                </a:solidFill>
                <a:latin typeface="Cambria Math" panose="02040503050406030204" pitchFamily="18" charset="0"/>
                <a:ea typeface="方正卡通简体" panose="03000509000000000000" pitchFamily="65" charset="-122"/>
              </a:rPr>
              <a:t>和</a:t>
            </a:r>
            <a:r>
              <a:rPr lang="en-US" altLang="zh-CN" sz="2400" dirty="0">
                <a:solidFill>
                  <a:srgbClr val="FF0000"/>
                </a:solidFill>
                <a:latin typeface="Cambria Math" panose="02040503050406030204" pitchFamily="18" charset="0"/>
                <a:ea typeface="方正卡通简体" panose="03000509000000000000" pitchFamily="65" charset="-122"/>
              </a:rPr>
              <a:t>v</a:t>
            </a:r>
            <a:r>
              <a:rPr lang="zh-CN" altLang="en-US" sz="2400" dirty="0">
                <a:solidFill>
                  <a:srgbClr val="0070C0"/>
                </a:solidFill>
                <a:latin typeface="Cambria Math" panose="02040503050406030204" pitchFamily="18" charset="0"/>
                <a:ea typeface="方正卡通简体" panose="03000509000000000000" pitchFamily="65" charset="-122"/>
              </a:rPr>
              <a:t>的长度相同，因此</a:t>
            </a:r>
            <a:r>
              <a:rPr lang="zh-CN" altLang="en-US" sz="2400" b="1" dirty="0">
                <a:solidFill>
                  <a:srgbClr val="0070C0"/>
                </a:solidFill>
                <a:latin typeface="Cambria Math" panose="02040503050406030204" pitchFamily="18" charset="0"/>
                <a:ea typeface="方正卡通简体" panose="03000509000000000000" pitchFamily="65" charset="-122"/>
              </a:rPr>
              <a:t>它也无法放入内存</a:t>
            </a:r>
            <a:r>
              <a:rPr lang="zh-CN" altLang="en-US" sz="2400" dirty="0">
                <a:solidFill>
                  <a:srgbClr val="0070C0"/>
                </a:solidFill>
                <a:latin typeface="Cambria Math" panose="02040503050406030204" pitchFamily="18" charset="0"/>
                <a:ea typeface="方正卡通简体" panose="03000509000000000000" pitchFamily="65" charset="-122"/>
              </a:rPr>
              <a:t>。</a:t>
            </a:r>
            <a:endParaRPr lang="en-US" altLang="zh-CN" sz="2400" dirty="0">
              <a:solidFill>
                <a:srgbClr val="0070C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基于效率原因，矩阵</a:t>
            </a:r>
            <a:r>
              <a:rPr lang="en-US" altLang="zh-CN" sz="2400" dirty="0">
                <a:solidFill>
                  <a:srgbClr val="FF0000"/>
                </a:solidFill>
                <a:latin typeface="Cambria Math" panose="02040503050406030204" pitchFamily="18" charset="0"/>
                <a:ea typeface="方正卡通简体" panose="03000509000000000000" pitchFamily="65" charset="-122"/>
              </a:rPr>
              <a:t>M</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按列存储，其每一列都会影响</a:t>
            </a:r>
            <a:r>
              <a:rPr lang="en-US" altLang="zh-CN" sz="2400" dirty="0">
                <a:solidFill>
                  <a:srgbClr val="FF0000"/>
                </a:solidFill>
                <a:latin typeface="Cambria Math" panose="02040503050406030204" pitchFamily="18" charset="0"/>
                <a:ea typeface="方正卡通简体" panose="03000509000000000000" pitchFamily="65" charset="-122"/>
              </a:rPr>
              <a:t>v</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的任一分量。 </a:t>
            </a:r>
            <a:endParaRPr lang="en-US" altLang="zh-CN" sz="2400" dirty="0">
              <a:solidFill>
                <a:schemeClr val="accent4">
                  <a:lumMod val="50000"/>
                </a:schemeClr>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因为我们要将某一项加到某个分量</a:t>
            </a:r>
            <a:r>
              <a:rPr lang="en-US" altLang="zh-CN" sz="2400" dirty="0">
                <a:solidFill>
                  <a:srgbClr val="FF0000"/>
                </a:solidFill>
                <a:latin typeface="Cambria Math" panose="02040503050406030204" pitchFamily="18" charset="0"/>
                <a:ea typeface="方正卡通简体" panose="03000509000000000000" pitchFamily="65" charset="-122"/>
              </a:rPr>
              <a:t>v</a:t>
            </a:r>
            <a:r>
              <a:rPr lang="en-US" altLang="zh-CN" sz="2400" baseline="-25000" dirty="0">
                <a:solidFill>
                  <a:srgbClr val="FF0000"/>
                </a:solidFill>
                <a:latin typeface="Cambria Math" panose="02040503050406030204" pitchFamily="18" charset="0"/>
                <a:ea typeface="方正卡通简体" panose="03000509000000000000" pitchFamily="65" charset="-122"/>
              </a:rPr>
              <a:t>i</a:t>
            </a:r>
            <a:r>
              <a:rPr lang="en-US" altLang="zh-CN" sz="2400" dirty="0">
                <a:solidFill>
                  <a:srgbClr val="FF0000"/>
                </a:solidFill>
                <a:latin typeface="Cambria Math" panose="02040503050406030204" pitchFamily="18" charset="0"/>
                <a:ea typeface="方正卡通简体" panose="03000509000000000000" pitchFamily="65" charset="-122"/>
              </a:rPr>
              <a:t>’</a:t>
            </a:r>
            <a:r>
              <a:rPr lang="en-US" altLang="zh-CN" sz="2400" baseline="-25000" dirty="0">
                <a:solidFill>
                  <a:srgbClr val="FF0000"/>
                </a:solidFill>
                <a:latin typeface="Cambria Math" panose="02040503050406030204" pitchFamily="18" charset="0"/>
                <a:ea typeface="方正卡通简体" panose="03000509000000000000" pitchFamily="65" charset="-122"/>
              </a:rPr>
              <a:t> </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上时，该分量不太可能已经存在于内存当中。所以，大部分项需要将页面替换到内存之后才能加到合适的分量上去。这种称为</a:t>
            </a:r>
            <a:r>
              <a:rPr lang="zh-CN" altLang="en-US" sz="2400" dirty="0">
                <a:solidFill>
                  <a:srgbClr val="FF0066"/>
                </a:solidFill>
                <a:latin typeface="Cambria Math" panose="02040503050406030204" pitchFamily="18" charset="0"/>
                <a:ea typeface="方正卡通简体" panose="03000509000000000000" pitchFamily="65" charset="-122"/>
              </a:rPr>
              <a:t>内存振荡或抖动</a:t>
            </a:r>
            <a:r>
              <a:rPr lang="en-US" altLang="zh-CN" sz="2400" dirty="0">
                <a:solidFill>
                  <a:srgbClr val="FF0066"/>
                </a:solidFill>
                <a:latin typeface="Cambria Math" panose="02040503050406030204" pitchFamily="18" charset="0"/>
                <a:ea typeface="方正卡通简体" panose="03000509000000000000" pitchFamily="65" charset="-122"/>
              </a:rPr>
              <a:t>(trashing)</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的情况会使执行的时间开销呈数量级增长而不具有可行性。</a:t>
            </a:r>
            <a:endParaRPr lang="en-US" altLang="zh-CN" sz="2400" dirty="0">
              <a:solidFill>
                <a:schemeClr val="accent4">
                  <a:lumMod val="50000"/>
                </a:schemeClr>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2764118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46</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5.2.3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结果向量合并时的组合器使用</a:t>
            </a: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418838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解决方法</a:t>
            </a: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sz="240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将整个矩阵分割成</a:t>
            </a:r>
            <a:r>
              <a:rPr lang="en-US" altLang="zh-CN" sz="2400" dirty="0">
                <a:solidFill>
                  <a:srgbClr val="FF0066"/>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en-US" altLang="zh-CN" sz="2400" baseline="30000" dirty="0">
                <a:solidFill>
                  <a:srgbClr val="FF0066"/>
                </a:solidFill>
                <a:latin typeface="Cambria Math" panose="02040503050406030204" pitchFamily="18" charset="0"/>
                <a:ea typeface="方正卡通简体" panose="03000509000000000000" pitchFamily="65" charset="-122"/>
                <a:cs typeface="萝莉体 第二版" panose="02000500000000000000" pitchFamily="2" charset="-122"/>
              </a:rPr>
              <a:t>2</a:t>
            </a:r>
            <a:r>
              <a:rPr lang="zh-CN" altLang="en-US" sz="240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个块，而向量仍然分割成</a:t>
            </a:r>
            <a:r>
              <a:rPr lang="en-US" altLang="zh-CN" sz="2400" dirty="0">
                <a:solidFill>
                  <a:srgbClr val="FF0066"/>
                </a:solidFill>
                <a:latin typeface="Cambria Math" panose="02040503050406030204" pitchFamily="18" charset="0"/>
                <a:ea typeface="Cambria Math" panose="02040503050406030204" pitchFamily="18" charset="0"/>
                <a:cs typeface="萝莉体 第二版" panose="02000500000000000000" pitchFamily="2" charset="-122"/>
              </a:rPr>
              <a:t>k</a:t>
            </a:r>
            <a:r>
              <a:rPr lang="zh-CN" altLang="en-US" sz="240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个水平条。如右图所示，一个矩阵和向量在</a:t>
            </a:r>
            <a:r>
              <a:rPr lang="en-US" altLang="zh-CN" sz="2400" dirty="0">
                <a:solidFill>
                  <a:srgbClr val="FF0066"/>
                </a:solidFill>
                <a:latin typeface="Cambria Math" panose="02040503050406030204" pitchFamily="18" charset="0"/>
                <a:ea typeface="Cambria Math" panose="02040503050406030204" pitchFamily="18" charset="0"/>
                <a:cs typeface="萝莉体 第二版" panose="02000500000000000000" pitchFamily="2" charset="-122"/>
              </a:rPr>
              <a:t>k=4</a:t>
            </a:r>
            <a:r>
              <a:rPr lang="zh-CN" altLang="en-US" sz="240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下的分割情况。</a:t>
            </a:r>
            <a:endParaRPr lang="en-US" altLang="zh-CN" sz="240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r>
              <a:rPr lang="zh-CN" altLang="en-US" sz="24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需要注意的是，我们并没有给出矩阵乘以</a:t>
            </a:r>
            <a:r>
              <a:rPr lang="el-GR" altLang="zh-CN" sz="2400" dirty="0">
                <a:solidFill>
                  <a:srgbClr val="FF0066"/>
                </a:solidFill>
                <a:latin typeface="Cambria Math" panose="02040503050406030204" pitchFamily="18" charset="0"/>
                <a:ea typeface="方正卡通简体" panose="03000509000000000000" pitchFamily="65" charset="-122"/>
                <a:cs typeface="萝莉体 第二版" panose="02000500000000000000" pitchFamily="2" charset="-122"/>
              </a:rPr>
              <a:t>β</a:t>
            </a:r>
            <a:r>
              <a:rPr lang="zh-CN" altLang="en-US" sz="24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或者加上</a:t>
            </a:r>
            <a:endParaRPr lang="en-US" altLang="zh-CN" sz="24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r>
              <a:rPr lang="en-US" altLang="zh-CN" sz="2400" dirty="0">
                <a:solidFill>
                  <a:srgbClr val="FF0066"/>
                </a:solidFill>
                <a:latin typeface="Cambria Math" panose="02040503050406030204" pitchFamily="18" charset="0"/>
                <a:ea typeface="方正卡通简体" panose="03000509000000000000" pitchFamily="65" charset="-122"/>
              </a:rPr>
              <a:t>(1-</a:t>
            </a:r>
            <a:r>
              <a:rPr lang="el-GR" altLang="zh-CN" sz="2400" dirty="0">
                <a:solidFill>
                  <a:srgbClr val="FF0066"/>
                </a:solidFill>
                <a:latin typeface="Cambria Math" panose="02040503050406030204" pitchFamily="18" charset="0"/>
                <a:ea typeface="方正卡通简体" panose="03000509000000000000" pitchFamily="65" charset="-122"/>
              </a:rPr>
              <a:t> β</a:t>
            </a:r>
            <a:r>
              <a:rPr lang="en-US" altLang="zh-CN" sz="2400" dirty="0">
                <a:solidFill>
                  <a:srgbClr val="FF0066"/>
                </a:solidFill>
                <a:latin typeface="Cambria Math" panose="02040503050406030204" pitchFamily="18" charset="0"/>
                <a:ea typeface="方正卡通简体" panose="03000509000000000000" pitchFamily="65" charset="-122"/>
              </a:rPr>
              <a:t>) e/n</a:t>
            </a:r>
          </a:p>
          <a:p>
            <a:pPr marL="89154" indent="0">
              <a:buNone/>
            </a:pPr>
            <a:r>
              <a:rPr lang="zh-CN" altLang="en-US" sz="2400" dirty="0">
                <a:solidFill>
                  <a:srgbClr val="0070C0"/>
                </a:solidFill>
                <a:latin typeface="Cambria Math" panose="02040503050406030204" pitchFamily="18" charset="0"/>
                <a:ea typeface="方正卡通简体" panose="03000509000000000000" pitchFamily="65" charset="-122"/>
              </a:rPr>
              <a:t>这些都相对简单。</a:t>
            </a:r>
            <a:endParaRPr lang="en-US" altLang="zh-CN" sz="2400" dirty="0">
              <a:solidFill>
                <a:srgbClr val="0070C0"/>
              </a:solidFill>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4430006" y="2590800"/>
            <a:ext cx="4508255" cy="2490025"/>
          </a:xfrm>
          <a:prstGeom prst="rect">
            <a:avLst/>
          </a:prstGeom>
        </p:spPr>
      </p:pic>
    </p:spTree>
    <p:extLst>
      <p:ext uri="{BB962C8B-B14F-4D97-AF65-F5344CB8AC3E}">
        <p14:creationId xmlns:p14="http://schemas.microsoft.com/office/powerpoint/2010/main" val="1834949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47</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5.2.3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结果向量合并时的组合器使用</a:t>
            </a: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45884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分析</a:t>
            </a: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en-US" altLang="zh-CN" sz="2400" dirty="0">
                <a:solidFill>
                  <a:srgbClr val="0070C0"/>
                </a:solidFill>
                <a:latin typeface="Cambria Math" panose="02040503050406030204" pitchFamily="18" charset="0"/>
                <a:ea typeface="方正卡通简体" panose="03000509000000000000" pitchFamily="65" charset="-122"/>
              </a:rPr>
              <a:t>k</a:t>
            </a:r>
            <a:r>
              <a:rPr lang="en-US" altLang="zh-CN" sz="2400" baseline="30000" dirty="0">
                <a:solidFill>
                  <a:srgbClr val="0070C0"/>
                </a:solidFill>
                <a:latin typeface="Cambria Math" panose="02040503050406030204" pitchFamily="18" charset="0"/>
                <a:ea typeface="方正卡通简体" panose="03000509000000000000" pitchFamily="65" charset="-122"/>
              </a:rPr>
              <a:t>2</a:t>
            </a:r>
            <a:r>
              <a:rPr lang="zh-CN" altLang="en-US" sz="2400" dirty="0">
                <a:solidFill>
                  <a:srgbClr val="0070C0"/>
                </a:solidFill>
                <a:latin typeface="Cambria Math" panose="02040503050406030204" pitchFamily="18" charset="0"/>
                <a:ea typeface="方正卡通简体" panose="03000509000000000000" pitchFamily="65" charset="-122"/>
              </a:rPr>
              <a:t>个</a:t>
            </a:r>
            <a:r>
              <a:rPr lang="en-US" altLang="zh-CN" sz="2400" dirty="0">
                <a:solidFill>
                  <a:srgbClr val="0070C0"/>
                </a:solidFill>
                <a:latin typeface="Cambria Math" panose="02040503050406030204" pitchFamily="18" charset="0"/>
                <a:ea typeface="方正卡通简体" panose="03000509000000000000" pitchFamily="65" charset="-122"/>
              </a:rPr>
              <a:t>Map</a:t>
            </a:r>
            <a:r>
              <a:rPr lang="zh-CN" altLang="en-US" sz="2400" dirty="0">
                <a:solidFill>
                  <a:srgbClr val="0070C0"/>
                </a:solidFill>
                <a:latin typeface="Cambria Math" panose="02040503050406030204" pitchFamily="18" charset="0"/>
                <a:ea typeface="方正卡通简体" panose="03000509000000000000" pitchFamily="65" charset="-122"/>
              </a:rPr>
              <a:t>任务。每个任务会处理矩阵</a:t>
            </a:r>
            <a:r>
              <a:rPr lang="en-US" altLang="zh-CN" sz="2400" dirty="0">
                <a:solidFill>
                  <a:srgbClr val="0070C0"/>
                </a:solidFill>
                <a:latin typeface="Cambria Math" panose="02040503050406030204" pitchFamily="18" charset="0"/>
                <a:ea typeface="方正卡通简体" panose="03000509000000000000" pitchFamily="65" charset="-122"/>
              </a:rPr>
              <a:t>M</a:t>
            </a:r>
            <a:r>
              <a:rPr lang="zh-CN" altLang="en-US" sz="2400" dirty="0">
                <a:solidFill>
                  <a:srgbClr val="0070C0"/>
                </a:solidFill>
                <a:latin typeface="Cambria Math" panose="02040503050406030204" pitchFamily="18" charset="0"/>
                <a:ea typeface="方正卡通简体" panose="03000509000000000000" pitchFamily="65" charset="-122"/>
              </a:rPr>
              <a:t>中的一个方块</a:t>
            </a:r>
            <a:r>
              <a:rPr lang="en-US" altLang="zh-CN" sz="2400" dirty="0">
                <a:solidFill>
                  <a:srgbClr val="0070C0"/>
                </a:solidFill>
                <a:latin typeface="Cambria Math" panose="02040503050406030204" pitchFamily="18" charset="0"/>
                <a:ea typeface="方正卡通简体" panose="03000509000000000000" pitchFamily="65" charset="-122"/>
              </a:rPr>
              <a:t>M</a:t>
            </a:r>
            <a:r>
              <a:rPr lang="en-US" altLang="zh-CN" sz="2400" baseline="-25000" dirty="0">
                <a:solidFill>
                  <a:srgbClr val="0070C0"/>
                </a:solidFill>
                <a:latin typeface="Cambria Math" panose="02040503050406030204" pitchFamily="18" charset="0"/>
                <a:ea typeface="方正卡通简体" panose="03000509000000000000" pitchFamily="65" charset="-122"/>
              </a:rPr>
              <a:t>ij</a:t>
            </a:r>
            <a:r>
              <a:rPr lang="zh-CN" altLang="en-US" sz="2400" dirty="0">
                <a:solidFill>
                  <a:srgbClr val="0070C0"/>
                </a:solidFill>
                <a:latin typeface="Cambria Math" panose="02040503050406030204" pitchFamily="18" charset="0"/>
                <a:ea typeface="方正卡通简体" panose="03000509000000000000" pitchFamily="65" charset="-122"/>
              </a:rPr>
              <a:t>和向量</a:t>
            </a:r>
            <a:r>
              <a:rPr lang="en-US" altLang="zh-CN" sz="2400" dirty="0">
                <a:solidFill>
                  <a:srgbClr val="0070C0"/>
                </a:solidFill>
                <a:latin typeface="Cambria Math" panose="02040503050406030204" pitchFamily="18" charset="0"/>
                <a:ea typeface="方正卡通简体" panose="03000509000000000000" pitchFamily="65" charset="-122"/>
              </a:rPr>
              <a:t>v</a:t>
            </a:r>
            <a:r>
              <a:rPr lang="zh-CN" altLang="en-US" sz="2400" dirty="0">
                <a:solidFill>
                  <a:srgbClr val="0070C0"/>
                </a:solidFill>
                <a:latin typeface="Cambria Math" panose="02040503050406030204" pitchFamily="18" charset="0"/>
                <a:ea typeface="方正卡通简体" panose="03000509000000000000" pitchFamily="65" charset="-122"/>
              </a:rPr>
              <a:t>的一个水平条</a:t>
            </a:r>
            <a:r>
              <a:rPr lang="en-US" altLang="zh-CN" sz="2400" dirty="0" err="1">
                <a:solidFill>
                  <a:srgbClr val="0070C0"/>
                </a:solidFill>
                <a:latin typeface="Cambria Math" panose="02040503050406030204" pitchFamily="18" charset="0"/>
                <a:ea typeface="方正卡通简体" panose="03000509000000000000" pitchFamily="65" charset="-122"/>
              </a:rPr>
              <a:t>v</a:t>
            </a:r>
            <a:r>
              <a:rPr lang="en-US" altLang="zh-CN" sz="2400" baseline="-25000" dirty="0" err="1">
                <a:solidFill>
                  <a:srgbClr val="0070C0"/>
                </a:solidFill>
                <a:latin typeface="Cambria Math" panose="02040503050406030204" pitchFamily="18" charset="0"/>
                <a:ea typeface="方正卡通简体" panose="03000509000000000000" pitchFamily="65" charset="-122"/>
              </a:rPr>
              <a:t>j</a:t>
            </a:r>
            <a:r>
              <a:rPr lang="en-US" altLang="zh-CN" sz="2400" baseline="-25000" dirty="0">
                <a:solidFill>
                  <a:srgbClr val="0070C0"/>
                </a:solidFill>
                <a:latin typeface="Cambria Math" panose="02040503050406030204" pitchFamily="18" charset="0"/>
                <a:ea typeface="方正卡通简体" panose="03000509000000000000" pitchFamily="65" charset="-122"/>
              </a:rPr>
              <a:t> </a:t>
            </a:r>
            <a:r>
              <a:rPr lang="zh-CN" altLang="en-US" sz="2400" dirty="0">
                <a:solidFill>
                  <a:srgbClr val="0070C0"/>
                </a:solidFill>
                <a:latin typeface="Cambria Math" panose="02040503050406030204" pitchFamily="18" charset="0"/>
                <a:ea typeface="方正卡通简体" panose="03000509000000000000" pitchFamily="65" charset="-122"/>
              </a:rPr>
              <a:t>；</a:t>
            </a:r>
            <a:endParaRPr lang="en-US" altLang="zh-CN" sz="2400" dirty="0">
              <a:solidFill>
                <a:srgbClr val="0070C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向量的每个水平条都会传送给</a:t>
            </a:r>
            <a:r>
              <a:rPr lang="en-US" altLang="zh-CN" sz="2400" dirty="0">
                <a:solidFill>
                  <a:schemeClr val="accent1">
                    <a:lumMod val="50000"/>
                  </a:schemeClr>
                </a:solidFill>
                <a:latin typeface="Cambria Math" panose="02040503050406030204" pitchFamily="18" charset="0"/>
                <a:ea typeface="方正卡通简体" panose="03000509000000000000" pitchFamily="65" charset="-122"/>
              </a:rPr>
              <a:t>k</a:t>
            </a: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个不同的</a:t>
            </a:r>
            <a:r>
              <a:rPr lang="en-US" altLang="zh-CN" sz="2400" dirty="0">
                <a:solidFill>
                  <a:schemeClr val="accent1">
                    <a:lumMod val="50000"/>
                  </a:schemeClr>
                </a:solidFill>
                <a:latin typeface="Cambria Math" panose="02040503050406030204" pitchFamily="18" charset="0"/>
                <a:ea typeface="方正卡通简体" panose="03000509000000000000" pitchFamily="65" charset="-122"/>
              </a:rPr>
              <a:t>Map</a:t>
            </a: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任务；向量</a:t>
            </a:r>
            <a:r>
              <a:rPr lang="en-US" altLang="zh-CN" sz="2400" dirty="0">
                <a:solidFill>
                  <a:schemeClr val="accent1">
                    <a:lumMod val="50000"/>
                  </a:schemeClr>
                </a:solidFill>
                <a:latin typeface="Cambria Math" panose="02040503050406030204" pitchFamily="18" charset="0"/>
                <a:ea typeface="方正卡通简体" panose="03000509000000000000" pitchFamily="65" charset="-122"/>
              </a:rPr>
              <a:t>v</a:t>
            </a: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会在传输网络中传送</a:t>
            </a:r>
            <a:r>
              <a:rPr lang="en-US" altLang="zh-CN" sz="2400" dirty="0">
                <a:solidFill>
                  <a:schemeClr val="accent1">
                    <a:lumMod val="50000"/>
                  </a:schemeClr>
                </a:solidFill>
                <a:latin typeface="Cambria Math" panose="02040503050406030204" pitchFamily="18" charset="0"/>
                <a:ea typeface="方正卡通简体" panose="03000509000000000000" pitchFamily="65" charset="-122"/>
              </a:rPr>
              <a:t>k</a:t>
            </a: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次；</a:t>
            </a:r>
            <a:endParaRPr lang="en-US" altLang="zh-CN" sz="2400" dirty="0">
              <a:solidFill>
                <a:schemeClr val="accent1">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00" dirty="0">
                <a:solidFill>
                  <a:srgbClr val="CC0066"/>
                </a:solidFill>
                <a:latin typeface="Cambria Math" panose="02040503050406030204" pitchFamily="18" charset="0"/>
                <a:ea typeface="方正卡通简体" panose="03000509000000000000" pitchFamily="65" charset="-122"/>
              </a:rPr>
              <a:t>矩阵的每个块却只传送一次；</a:t>
            </a:r>
            <a:endParaRPr lang="en-US" altLang="zh-CN" sz="2400" dirty="0">
              <a:solidFill>
                <a:srgbClr val="CC0066"/>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00" dirty="0">
                <a:solidFill>
                  <a:srgbClr val="008000"/>
                </a:solidFill>
                <a:latin typeface="Cambria Math" panose="02040503050406030204" pitchFamily="18" charset="0"/>
                <a:ea typeface="方正卡通简体" panose="03000509000000000000" pitchFamily="65" charset="-122"/>
              </a:rPr>
              <a:t> 整个传输开销不会比最小可能的开销大太多</a:t>
            </a:r>
            <a:endParaRPr lang="en-US" altLang="zh-CN" sz="2400" dirty="0">
              <a:solidFill>
                <a:srgbClr val="008000"/>
              </a:solidFill>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4601015" y="2378799"/>
            <a:ext cx="4508255" cy="2490025"/>
          </a:xfrm>
          <a:prstGeom prst="rect">
            <a:avLst/>
          </a:prstGeom>
        </p:spPr>
      </p:pic>
      <p:sp>
        <p:nvSpPr>
          <p:cNvPr id="7" name="内容占位符 2"/>
          <p:cNvSpPr txBox="1">
            <a:spLocks/>
          </p:cNvSpPr>
          <p:nvPr/>
        </p:nvSpPr>
        <p:spPr>
          <a:xfrm>
            <a:off x="4572000" y="4757021"/>
            <a:ext cx="4588431" cy="1060419"/>
          </a:xfrm>
          <a:prstGeom prst="rect">
            <a:avLst/>
          </a:prstGeom>
        </p:spPr>
        <p:txBody>
          <a:bodyPr vert="horz" lIns="41148" tIns="68580" rtlCol="0">
            <a:normAutofit fontScale="925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en-US" altLang="zh-CN" sz="2400" dirty="0">
                <a:solidFill>
                  <a:srgbClr val="FF0000"/>
                </a:solidFill>
                <a:latin typeface="Cambria Math" panose="02040503050406030204" pitchFamily="18" charset="0"/>
                <a:ea typeface="方正卡通简体" panose="03000509000000000000" pitchFamily="65" charset="-122"/>
              </a:rPr>
              <a:t>Map</a:t>
            </a:r>
            <a:r>
              <a:rPr lang="zh-CN" altLang="en-US" sz="2400" dirty="0">
                <a:solidFill>
                  <a:srgbClr val="FF0000"/>
                </a:solidFill>
                <a:latin typeface="Cambria Math" panose="02040503050406030204" pitchFamily="18" charset="0"/>
                <a:ea typeface="方正卡通简体" panose="03000509000000000000" pitchFamily="65" charset="-122"/>
              </a:rPr>
              <a:t>任务传输给</a:t>
            </a:r>
            <a:r>
              <a:rPr lang="en-US" altLang="zh-CN" sz="2400" dirty="0">
                <a:solidFill>
                  <a:srgbClr val="FF0000"/>
                </a:solidFill>
                <a:latin typeface="Cambria Math" panose="02040503050406030204" pitchFamily="18" charset="0"/>
                <a:ea typeface="方正卡通简体" panose="03000509000000000000" pitchFamily="65" charset="-122"/>
              </a:rPr>
              <a:t>Reduce</a:t>
            </a:r>
            <a:r>
              <a:rPr lang="zh-CN" altLang="en-US" sz="2400" dirty="0">
                <a:solidFill>
                  <a:srgbClr val="FF0000"/>
                </a:solidFill>
                <a:latin typeface="Cambria Math" panose="02040503050406030204" pitchFamily="18" charset="0"/>
                <a:ea typeface="方正卡通简体" panose="03000509000000000000" pitchFamily="65" charset="-122"/>
              </a:rPr>
              <a:t>任务的数据规模有所降低。</a:t>
            </a:r>
            <a:endParaRPr lang="en-US" altLang="zh-CN" sz="2400" dirty="0">
              <a:solidFill>
                <a:srgbClr val="FF0000"/>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2254934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48</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5.2.3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结果向量合并时的组合器使用</a:t>
            </a: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45884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00" dirty="0">
                <a:solidFill>
                  <a:schemeClr val="accent3">
                    <a:lumMod val="50000"/>
                  </a:schemeClr>
                </a:solidFill>
                <a:latin typeface="Cambria Math" panose="02040503050406030204" pitchFamily="18" charset="0"/>
                <a:ea typeface="方正卡通简体" panose="03000509000000000000" pitchFamily="65" charset="-122"/>
              </a:rPr>
              <a:t>总结优点</a:t>
            </a:r>
            <a:endParaRPr lang="en-US" altLang="zh-CN" sz="2400" dirty="0">
              <a:solidFill>
                <a:schemeClr val="accent3">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zh-CN" altLang="en-US" sz="2400" dirty="0">
                <a:solidFill>
                  <a:srgbClr val="FF0000"/>
                </a:solidFill>
                <a:latin typeface="Cambria Math" panose="02040503050406030204" pitchFamily="18" charset="0"/>
                <a:ea typeface="方正卡通简体" panose="03000509000000000000" pitchFamily="65" charset="-122"/>
              </a:rPr>
              <a:t>在处理</a:t>
            </a:r>
            <a:r>
              <a:rPr lang="en-US" altLang="zh-CN" sz="2400" dirty="0">
                <a:solidFill>
                  <a:srgbClr val="FF0000"/>
                </a:solidFill>
                <a:latin typeface="Cambria Math" panose="02040503050406030204" pitchFamily="18" charset="0"/>
                <a:ea typeface="方正卡通简体" panose="03000509000000000000" pitchFamily="65" charset="-122"/>
              </a:rPr>
              <a:t>M</a:t>
            </a:r>
            <a:r>
              <a:rPr lang="en-US" altLang="zh-CN" sz="2400" baseline="-25000" dirty="0">
                <a:solidFill>
                  <a:srgbClr val="FF0000"/>
                </a:solidFill>
                <a:latin typeface="Cambria Math" panose="02040503050406030204" pitchFamily="18" charset="0"/>
                <a:ea typeface="方正卡通简体" panose="03000509000000000000" pitchFamily="65" charset="-122"/>
              </a:rPr>
              <a:t>ij</a:t>
            </a:r>
            <a:r>
              <a:rPr lang="zh-CN" altLang="en-US" sz="2400" dirty="0">
                <a:solidFill>
                  <a:srgbClr val="FF0000"/>
                </a:solidFill>
                <a:latin typeface="Cambria Math" panose="02040503050406030204" pitchFamily="18" charset="0"/>
                <a:ea typeface="方正卡通简体" panose="03000509000000000000" pitchFamily="65" charset="-122"/>
              </a:rPr>
              <a:t>时可以同时将</a:t>
            </a:r>
            <a:r>
              <a:rPr lang="en-US" altLang="zh-CN" sz="2400" dirty="0">
                <a:solidFill>
                  <a:srgbClr val="FF0000"/>
                </a:solidFill>
                <a:latin typeface="Cambria Math" panose="02040503050406030204" pitchFamily="18" charset="0"/>
                <a:ea typeface="方正卡通简体" panose="03000509000000000000" pitchFamily="65" charset="-122"/>
              </a:rPr>
              <a:t>v</a:t>
            </a:r>
            <a:r>
              <a:rPr lang="zh-CN" altLang="en-US" sz="2400" dirty="0">
                <a:solidFill>
                  <a:srgbClr val="FF0000"/>
                </a:solidFill>
                <a:latin typeface="Cambria Math" panose="02040503050406030204" pitchFamily="18" charset="0"/>
                <a:ea typeface="方正卡通简体" panose="03000509000000000000" pitchFamily="65" charset="-122"/>
              </a:rPr>
              <a:t>的第</a:t>
            </a:r>
            <a:r>
              <a:rPr lang="en-US" altLang="zh-CN" sz="2400" dirty="0">
                <a:solidFill>
                  <a:srgbClr val="FF0000"/>
                </a:solidFill>
                <a:latin typeface="Cambria Math" panose="02040503050406030204" pitchFamily="18" charset="0"/>
                <a:ea typeface="方正卡通简体" panose="03000509000000000000" pitchFamily="65" charset="-122"/>
              </a:rPr>
              <a:t>j</a:t>
            </a:r>
            <a:r>
              <a:rPr lang="zh-CN" altLang="en-US" sz="2400" dirty="0">
                <a:solidFill>
                  <a:srgbClr val="FF0000"/>
                </a:solidFill>
                <a:latin typeface="Cambria Math" panose="02040503050406030204" pitchFamily="18" charset="0"/>
                <a:ea typeface="方正卡通简体" panose="03000509000000000000" pitchFamily="65" charset="-122"/>
              </a:rPr>
              <a:t>个水平条和</a:t>
            </a:r>
            <a:r>
              <a:rPr lang="en-US" altLang="zh-CN" sz="2400" dirty="0">
                <a:solidFill>
                  <a:srgbClr val="FF0000"/>
                </a:solidFill>
                <a:latin typeface="Cambria Math" panose="02040503050406030204" pitchFamily="18" charset="0"/>
                <a:ea typeface="方正卡通简体" panose="03000509000000000000" pitchFamily="65" charset="-122"/>
              </a:rPr>
              <a:t>v’</a:t>
            </a:r>
            <a:r>
              <a:rPr lang="zh-CN" altLang="en-US" sz="2400" dirty="0">
                <a:solidFill>
                  <a:srgbClr val="FF0000"/>
                </a:solidFill>
                <a:latin typeface="Cambria Math" panose="02040503050406030204" pitchFamily="18" charset="0"/>
                <a:ea typeface="方正卡通简体" panose="03000509000000000000" pitchFamily="65" charset="-122"/>
              </a:rPr>
              <a:t>的第</a:t>
            </a:r>
            <a:r>
              <a:rPr lang="en-US" altLang="zh-CN" sz="2400" dirty="0">
                <a:solidFill>
                  <a:srgbClr val="FF0000"/>
                </a:solidFill>
                <a:latin typeface="Cambria Math" panose="02040503050406030204" pitchFamily="18" charset="0"/>
                <a:ea typeface="方正卡通简体" panose="03000509000000000000" pitchFamily="65" charset="-122"/>
              </a:rPr>
              <a:t>j</a:t>
            </a:r>
            <a:r>
              <a:rPr lang="zh-CN" altLang="en-US" sz="2400" dirty="0">
                <a:solidFill>
                  <a:srgbClr val="FF0000"/>
                </a:solidFill>
                <a:latin typeface="Cambria Math" panose="02040503050406030204" pitchFamily="18" charset="0"/>
                <a:ea typeface="方正卡通简体" panose="03000509000000000000" pitchFamily="65" charset="-122"/>
              </a:rPr>
              <a:t>个水平条保存在内存中。</a:t>
            </a:r>
            <a:endParaRPr lang="en-US" altLang="zh-CN" sz="2400" dirty="0">
              <a:solidFill>
                <a:srgbClr val="FF000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en-US" altLang="zh-CN" sz="2400" dirty="0">
                <a:solidFill>
                  <a:srgbClr val="0070C0"/>
                </a:solidFill>
                <a:latin typeface="Cambria Math" panose="02040503050406030204" pitchFamily="18" charset="0"/>
                <a:ea typeface="方正卡通简体" panose="03000509000000000000" pitchFamily="65" charset="-122"/>
              </a:rPr>
              <a:t> M</a:t>
            </a:r>
            <a:r>
              <a:rPr lang="en-US" altLang="zh-CN" sz="2400" baseline="-25000" dirty="0">
                <a:solidFill>
                  <a:srgbClr val="0070C0"/>
                </a:solidFill>
                <a:latin typeface="Cambria Math" panose="02040503050406030204" pitchFamily="18" charset="0"/>
                <a:ea typeface="方正卡通简体" panose="03000509000000000000" pitchFamily="65" charset="-122"/>
              </a:rPr>
              <a:t>ij</a:t>
            </a:r>
            <a:r>
              <a:rPr lang="zh-CN" altLang="en-US" sz="2400" dirty="0">
                <a:solidFill>
                  <a:srgbClr val="0070C0"/>
                </a:solidFill>
                <a:latin typeface="Cambria Math" panose="02040503050406030204" pitchFamily="18" charset="0"/>
                <a:ea typeface="方正卡通简体" panose="03000509000000000000" pitchFamily="65" charset="-122"/>
              </a:rPr>
              <a:t>和</a:t>
            </a:r>
            <a:r>
              <a:rPr lang="en-US" altLang="zh-CN" sz="2400" dirty="0" err="1">
                <a:solidFill>
                  <a:srgbClr val="0070C0"/>
                </a:solidFill>
                <a:latin typeface="Cambria Math" panose="02040503050406030204" pitchFamily="18" charset="0"/>
                <a:ea typeface="方正卡通简体" panose="03000509000000000000" pitchFamily="65" charset="-122"/>
              </a:rPr>
              <a:t>v</a:t>
            </a:r>
            <a:r>
              <a:rPr lang="en-US" altLang="zh-CN" sz="2400" baseline="-25000" dirty="0" err="1">
                <a:solidFill>
                  <a:srgbClr val="0070C0"/>
                </a:solidFill>
                <a:latin typeface="Cambria Math" panose="02040503050406030204" pitchFamily="18" charset="0"/>
                <a:ea typeface="方正卡通简体" panose="03000509000000000000" pitchFamily="65" charset="-122"/>
              </a:rPr>
              <a:t>j</a:t>
            </a:r>
            <a:r>
              <a:rPr lang="zh-CN" altLang="en-US" sz="2400" dirty="0">
                <a:solidFill>
                  <a:srgbClr val="0070C0"/>
                </a:solidFill>
                <a:latin typeface="Cambria Math" panose="02040503050406030204" pitchFamily="18" charset="0"/>
                <a:ea typeface="方正卡通简体" panose="03000509000000000000" pitchFamily="65" charset="-122"/>
              </a:rPr>
              <a:t>所产生的所有项仅对</a:t>
            </a:r>
            <a:r>
              <a:rPr lang="en-US" altLang="zh-CN" sz="2400" dirty="0">
                <a:solidFill>
                  <a:srgbClr val="0070C0"/>
                </a:solidFill>
                <a:latin typeface="Cambria Math" panose="02040503050406030204" pitchFamily="18" charset="0"/>
                <a:ea typeface="方正卡通简体" panose="03000509000000000000" pitchFamily="65" charset="-122"/>
              </a:rPr>
              <a:t>v</a:t>
            </a:r>
            <a:r>
              <a:rPr lang="en-US" altLang="zh-CN" sz="2400" baseline="-25000" dirty="0">
                <a:solidFill>
                  <a:srgbClr val="0070C0"/>
                </a:solidFill>
                <a:latin typeface="Cambria Math" panose="02040503050406030204" pitchFamily="18" charset="0"/>
                <a:ea typeface="方正卡通简体" panose="03000509000000000000" pitchFamily="65" charset="-122"/>
              </a:rPr>
              <a:t>i</a:t>
            </a:r>
            <a:r>
              <a:rPr lang="en-US" altLang="zh-CN" sz="2400" dirty="0">
                <a:solidFill>
                  <a:srgbClr val="0070C0"/>
                </a:solidFill>
                <a:latin typeface="Cambria Math" panose="02040503050406030204" pitchFamily="18" charset="0"/>
                <a:ea typeface="方正卡通简体" panose="03000509000000000000" pitchFamily="65" charset="-122"/>
              </a:rPr>
              <a:t>’</a:t>
            </a:r>
            <a:r>
              <a:rPr lang="zh-CN" altLang="en-US" sz="2400" dirty="0">
                <a:solidFill>
                  <a:srgbClr val="0070C0"/>
                </a:solidFill>
                <a:latin typeface="Cambria Math" panose="02040503050406030204" pitchFamily="18" charset="0"/>
                <a:ea typeface="方正卡通简体" panose="03000509000000000000" pitchFamily="65" charset="-122"/>
              </a:rPr>
              <a:t>有贡献，而对</a:t>
            </a:r>
            <a:r>
              <a:rPr lang="en-US" altLang="zh-CN" sz="2400" dirty="0">
                <a:solidFill>
                  <a:srgbClr val="0070C0"/>
                </a:solidFill>
                <a:latin typeface="Cambria Math" panose="02040503050406030204" pitchFamily="18" charset="0"/>
                <a:ea typeface="方正卡通简体" panose="03000509000000000000" pitchFamily="65" charset="-122"/>
              </a:rPr>
              <a:t>v’</a:t>
            </a:r>
            <a:r>
              <a:rPr lang="zh-CN" altLang="en-US" sz="2400" dirty="0">
                <a:solidFill>
                  <a:srgbClr val="0070C0"/>
                </a:solidFill>
                <a:latin typeface="Cambria Math" panose="02040503050406030204" pitchFamily="18" charset="0"/>
                <a:ea typeface="方正卡通简体" panose="03000509000000000000" pitchFamily="65" charset="-122"/>
              </a:rPr>
              <a:t>的其他条带则没有任何贡献。</a:t>
            </a:r>
            <a:endParaRPr lang="en-US" altLang="zh-CN" sz="2400" dirty="0">
              <a:solidFill>
                <a:srgbClr val="0070C0"/>
              </a:solidFill>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4601015" y="2378799"/>
            <a:ext cx="4508255" cy="2490025"/>
          </a:xfrm>
          <a:prstGeom prst="rect">
            <a:avLst/>
          </a:prstGeom>
        </p:spPr>
      </p:pic>
      <p:sp>
        <p:nvSpPr>
          <p:cNvPr id="4" name="文本框 3">
            <a:extLst>
              <a:ext uri="{FF2B5EF4-FFF2-40B4-BE49-F238E27FC236}">
                <a16:creationId xmlns:a16="http://schemas.microsoft.com/office/drawing/2014/main" id="{37D3FC0E-DDEA-CE7F-E570-734D9AD4F04D}"/>
              </a:ext>
            </a:extLst>
          </p:cNvPr>
          <p:cNvSpPr txBox="1"/>
          <p:nvPr/>
        </p:nvSpPr>
        <p:spPr>
          <a:xfrm>
            <a:off x="1771650" y="4868824"/>
            <a:ext cx="5943600" cy="461665"/>
          </a:xfrm>
          <a:prstGeom prst="rect">
            <a:avLst/>
          </a:prstGeom>
          <a:noFill/>
        </p:spPr>
        <p:txBody>
          <a:bodyPr wrap="square" rtlCol="0">
            <a:spAutoFit/>
          </a:bodyPr>
          <a:lstStyle/>
          <a:p>
            <a:pPr algn="ctr"/>
            <a:r>
              <a:rPr kumimoji="1" lang="zh-CN" altLang="en-US" sz="2400" dirty="0">
                <a:solidFill>
                  <a:srgbClr val="00B050"/>
                </a:solidFill>
              </a:rPr>
              <a:t>因为不同行的分量之间不会产生相互影响</a:t>
            </a:r>
          </a:p>
        </p:txBody>
      </p:sp>
      <p:sp>
        <p:nvSpPr>
          <p:cNvPr id="7" name="文本框 6">
            <a:extLst>
              <a:ext uri="{FF2B5EF4-FFF2-40B4-BE49-F238E27FC236}">
                <a16:creationId xmlns:a16="http://schemas.microsoft.com/office/drawing/2014/main" id="{F309FABE-56A7-C80A-A987-23BFBED23E2B}"/>
              </a:ext>
            </a:extLst>
          </p:cNvPr>
          <p:cNvSpPr txBox="1"/>
          <p:nvPr/>
        </p:nvSpPr>
        <p:spPr>
          <a:xfrm>
            <a:off x="1771650" y="5673138"/>
            <a:ext cx="5943600" cy="830997"/>
          </a:xfrm>
          <a:prstGeom prst="rect">
            <a:avLst/>
          </a:prstGeom>
          <a:noFill/>
        </p:spPr>
        <p:txBody>
          <a:bodyPr wrap="square" rtlCol="0">
            <a:spAutoFit/>
          </a:bodyPr>
          <a:lstStyle/>
          <a:p>
            <a:pPr algn="ctr"/>
            <a:r>
              <a:rPr kumimoji="1" lang="zh-CN" altLang="en-US" sz="2400" dirty="0">
                <a:solidFill>
                  <a:srgbClr val="FF0066"/>
                </a:solidFill>
              </a:rPr>
              <a:t>这种做法的本质就是将结果中每次计算一整列改为每次计算一列的一部分</a:t>
            </a:r>
          </a:p>
        </p:txBody>
      </p:sp>
    </p:spTree>
    <p:extLst>
      <p:ext uri="{BB962C8B-B14F-4D97-AF65-F5344CB8AC3E}">
        <p14:creationId xmlns:p14="http://schemas.microsoft.com/office/powerpoint/2010/main" val="23010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49</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5.2.4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转移矩阵中块的表示</a:t>
            </a: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45884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p"/>
            </a:pPr>
            <a:r>
              <a:rPr lang="zh-CN" altLang="en-US" sz="2400" dirty="0">
                <a:solidFill>
                  <a:srgbClr val="FF0000"/>
                </a:solidFill>
                <a:latin typeface="Cambria Math" panose="02040503050406030204" pitchFamily="18" charset="0"/>
                <a:ea typeface="方正卡通简体" panose="03000509000000000000" pitchFamily="65" charset="-122"/>
              </a:rPr>
              <a:t>考虑右图所示的矩阵块如何表</a:t>
            </a:r>
          </a:p>
          <a:p>
            <a:pPr marL="89154" indent="0">
              <a:buNone/>
            </a:pPr>
            <a:r>
              <a:rPr lang="zh-CN" altLang="en-US" sz="2400" dirty="0">
                <a:solidFill>
                  <a:srgbClr val="FF0000"/>
                </a:solidFill>
                <a:latin typeface="Cambria Math" panose="02040503050406030204" pitchFamily="18" charset="0"/>
                <a:ea typeface="方正卡通简体" panose="03000509000000000000" pitchFamily="65" charset="-122"/>
              </a:rPr>
              <a:t>示。（数据存储）</a:t>
            </a:r>
            <a:endParaRPr lang="en-US" altLang="zh-CN" sz="2400" dirty="0">
              <a:solidFill>
                <a:srgbClr val="FF0000"/>
              </a:solidFill>
              <a:latin typeface="Cambria Math" panose="02040503050406030204" pitchFamily="18" charset="0"/>
              <a:ea typeface="方正卡通简体" panose="03000509000000000000" pitchFamily="65" charset="-122"/>
            </a:endParaRPr>
          </a:p>
          <a:p>
            <a:pPr marL="89154" indent="0">
              <a:buNone/>
            </a:pPr>
            <a:endParaRPr lang="en-US" altLang="zh-CN" sz="2400" dirty="0">
              <a:solidFill>
                <a:srgbClr val="0070C0"/>
              </a:solidFill>
              <a:latin typeface="Cambria Math" panose="02040503050406030204" pitchFamily="18" charset="0"/>
              <a:ea typeface="方正卡通简体" panose="03000509000000000000" pitchFamily="65" charset="-122"/>
            </a:endParaRPr>
          </a:p>
          <a:p>
            <a:pPr marL="89154" indent="0">
              <a:buNone/>
            </a:pPr>
            <a:r>
              <a:rPr lang="en-US" altLang="zh-CN" sz="2400" dirty="0">
                <a:solidFill>
                  <a:srgbClr val="0070C0"/>
                </a:solidFill>
                <a:latin typeface="Cambria Math" panose="02040503050406030204" pitchFamily="18" charset="0"/>
                <a:ea typeface="方正卡通简体" panose="03000509000000000000" pitchFamily="65" charset="-122"/>
              </a:rPr>
              <a:t> </a:t>
            </a:r>
            <a:r>
              <a:rPr lang="zh-CN" altLang="en-US" sz="2400" dirty="0">
                <a:solidFill>
                  <a:srgbClr val="0070C0"/>
                </a:solidFill>
                <a:latin typeface="Cambria Math" panose="02040503050406030204" pitchFamily="18" charset="0"/>
                <a:ea typeface="方正卡通简体" panose="03000509000000000000" pitchFamily="65" charset="-122"/>
              </a:rPr>
              <a:t>一列方块矩阵</a:t>
            </a:r>
            <a:r>
              <a:rPr lang="en-US" altLang="zh-CN" sz="2400" dirty="0">
                <a:solidFill>
                  <a:srgbClr val="0070C0"/>
                </a:solidFill>
                <a:latin typeface="Cambria Math" panose="02040503050406030204" pitchFamily="18" charset="0"/>
                <a:ea typeface="方正卡通简体" panose="03000509000000000000" pitchFamily="65" charset="-122"/>
              </a:rPr>
              <a:t>(</a:t>
            </a:r>
            <a:r>
              <a:rPr lang="zh-CN" altLang="en-US" sz="2400" dirty="0">
                <a:solidFill>
                  <a:srgbClr val="0070C0"/>
                </a:solidFill>
                <a:latin typeface="Cambria Math" panose="02040503050406030204" pitchFamily="18" charset="0"/>
                <a:ea typeface="方正卡通简体" panose="03000509000000000000" pitchFamily="65" charset="-122"/>
              </a:rPr>
              <a:t>前面我们称为一个垂直条</a:t>
            </a:r>
            <a:r>
              <a:rPr lang="en-US" altLang="zh-CN" sz="2400" dirty="0">
                <a:solidFill>
                  <a:srgbClr val="0070C0"/>
                </a:solidFill>
                <a:latin typeface="Cambria Math" panose="02040503050406030204" pitchFamily="18" charset="0"/>
                <a:ea typeface="方正卡通简体" panose="03000509000000000000" pitchFamily="65" charset="-122"/>
              </a:rPr>
              <a:t>)</a:t>
            </a:r>
            <a:r>
              <a:rPr lang="zh-CN" altLang="en-US" sz="2400" dirty="0">
                <a:solidFill>
                  <a:srgbClr val="0070C0"/>
                </a:solidFill>
                <a:latin typeface="Cambria Math" panose="02040503050406030204" pitchFamily="18" charset="0"/>
                <a:ea typeface="方正卡通简体" panose="03000509000000000000" pitchFamily="65" charset="-122"/>
              </a:rPr>
              <a:t>所需的空间会比将它们看成一个整体垂直条时，所需要的空间要大，所幸不是大很多。</a:t>
            </a:r>
            <a:endParaRPr lang="en-US" altLang="zh-CN" sz="2400" dirty="0">
              <a:solidFill>
                <a:srgbClr val="0070C0"/>
              </a:solidFill>
              <a:latin typeface="Cambria Math" panose="02040503050406030204" pitchFamily="18" charset="0"/>
              <a:ea typeface="方正卡通简体" panose="03000509000000000000" pitchFamily="65" charset="-122"/>
            </a:endParaRPr>
          </a:p>
          <a:p>
            <a:pPr marL="89154" indent="0">
              <a:buNone/>
            </a:pPr>
            <a:endParaRPr lang="en-US" altLang="zh-CN" sz="2400" dirty="0">
              <a:solidFill>
                <a:srgbClr val="0070C0"/>
              </a:solidFill>
              <a:latin typeface="Cambria Math" panose="02040503050406030204" pitchFamily="18" charset="0"/>
              <a:ea typeface="方正卡通简体" panose="03000509000000000000" pitchFamily="65" charset="-122"/>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5200650" y="2457451"/>
            <a:ext cx="3632428" cy="2778344"/>
          </a:xfrm>
          <a:prstGeom prst="rect">
            <a:avLst/>
          </a:prstGeom>
        </p:spPr>
      </p:pic>
    </p:spTree>
    <p:extLst>
      <p:ext uri="{BB962C8B-B14F-4D97-AF65-F5344CB8AC3E}">
        <p14:creationId xmlns:p14="http://schemas.microsoft.com/office/powerpoint/2010/main" val="2114165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sz="3300"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a:t>
            </a:fld>
            <a:endParaRPr lang="en-US"/>
          </a:p>
        </p:txBody>
      </p:sp>
      <p:sp>
        <p:nvSpPr>
          <p:cNvPr id="13" name="内容占位符 2"/>
          <p:cNvSpPr>
            <a:spLocks noGrp="1"/>
          </p:cNvSpPr>
          <p:nvPr>
            <p:ph idx="1"/>
          </p:nvPr>
        </p:nvSpPr>
        <p:spPr>
          <a:xfrm>
            <a:off x="285750" y="1655065"/>
            <a:ext cx="8801100" cy="630935"/>
          </a:xfrm>
        </p:spPr>
        <p:txBody>
          <a:bodyPr>
            <a:normAutofit/>
          </a:bodyPr>
          <a:lstStyle/>
          <a:p>
            <a:pPr marL="89154" indent="0">
              <a:buNone/>
            </a:pPr>
            <a:r>
              <a:rPr lang="zh-CN" altLang="en-US" sz="3000" dirty="0">
                <a:latin typeface="Cambria Math" panose="02040503050406030204" pitchFamily="18" charset="0"/>
                <a:ea typeface="萝莉体 第二版" panose="02000500000000000000" pitchFamily="2" charset="-122"/>
                <a:cs typeface="萝莉体 第二版" panose="02000500000000000000" pitchFamily="2" charset="-122"/>
              </a:rPr>
              <a:t>思路</a:t>
            </a:r>
            <a:endParaRPr lang="en-US" altLang="zh-CN" sz="3000" dirty="0">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cxnSp>
        <p:nvCxnSpPr>
          <p:cNvPr id="7" name="直接箭头连接符 6"/>
          <p:cNvCxnSpPr/>
          <p:nvPr/>
        </p:nvCxnSpPr>
        <p:spPr>
          <a:xfrm>
            <a:off x="457200" y="2571750"/>
            <a:ext cx="7943850" cy="0"/>
          </a:xfrm>
          <a:prstGeom prst="straightConnector1">
            <a:avLst/>
          </a:prstGeom>
          <a:ln w="76200">
            <a:solidFill>
              <a:schemeClr val="accent3">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457200" y="3005613"/>
            <a:ext cx="1028700" cy="830997"/>
          </a:xfrm>
          <a:prstGeom prst="rect">
            <a:avLst/>
          </a:prstGeom>
          <a:noFill/>
        </p:spPr>
        <p:txBody>
          <a:bodyPr wrap="square" rtlCol="0">
            <a:spAutoFit/>
          </a:bodyPr>
          <a:lstStyle/>
          <a:p>
            <a:r>
              <a:rPr lang="zh-CN" altLang="en-US" sz="2400" dirty="0">
                <a:solidFill>
                  <a:schemeClr val="accent2"/>
                </a:solidFill>
                <a:latin typeface="萝莉体 第二版" panose="02000500000000000000" pitchFamily="2" charset="-122"/>
                <a:ea typeface="萝莉体 第二版" panose="02000500000000000000" pitchFamily="2" charset="-122"/>
                <a:cs typeface="萝莉体 第二版" panose="02000500000000000000" pitchFamily="2" charset="-122"/>
              </a:rPr>
              <a:t>早期搜索</a:t>
            </a:r>
          </a:p>
        </p:txBody>
      </p:sp>
      <p:cxnSp>
        <p:nvCxnSpPr>
          <p:cNvPr id="12" name="直接箭头连接符 11"/>
          <p:cNvCxnSpPr/>
          <p:nvPr/>
        </p:nvCxnSpPr>
        <p:spPr>
          <a:xfrm>
            <a:off x="800100" y="2571751"/>
            <a:ext cx="0" cy="433862"/>
          </a:xfrm>
          <a:prstGeom prst="straightConnector1">
            <a:avLst/>
          </a:prstGeom>
          <a:ln w="57150">
            <a:solidFill>
              <a:srgbClr val="0070C0"/>
            </a:solidFill>
            <a:prstDash val="solid"/>
            <a:headEnd type="oval"/>
            <a:tailEnd type="arrow" w="med" len="lg"/>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a:off x="1939528" y="2595086"/>
            <a:ext cx="0" cy="1074182"/>
          </a:xfrm>
          <a:prstGeom prst="straightConnector1">
            <a:avLst/>
          </a:prstGeom>
          <a:ln w="57150">
            <a:solidFill>
              <a:srgbClr val="0070C0"/>
            </a:solidFill>
            <a:prstDash val="solid"/>
            <a:headEnd type="oval"/>
            <a:tailEnd type="arrow" w="med" len="lg"/>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1143000" y="3669268"/>
            <a:ext cx="1600200" cy="830997"/>
          </a:xfrm>
          <a:prstGeom prst="rect">
            <a:avLst/>
          </a:prstGeom>
          <a:noFill/>
        </p:spPr>
        <p:txBody>
          <a:bodyPr wrap="square" rtlCol="0">
            <a:spAutoFit/>
          </a:bodyPr>
          <a:lstStyle/>
          <a:p>
            <a:pPr algn="ctr"/>
            <a:r>
              <a:rPr lang="en-US" altLang="zh-CN" sz="2400" dirty="0">
                <a:solidFill>
                  <a:srgbClr val="0000FF"/>
                </a:solidFill>
                <a:latin typeface="Cambria Math" panose="02040503050406030204" pitchFamily="18" charset="0"/>
                <a:ea typeface="Cambria Math" panose="02040503050406030204" pitchFamily="18" charset="0"/>
                <a:cs typeface="萝莉体 第二版" panose="02000500000000000000" pitchFamily="2" charset="-122"/>
              </a:rPr>
              <a:t>PageRank</a:t>
            </a:r>
            <a:br>
              <a:rPr lang="en-US" altLang="zh-CN" sz="2400" dirty="0">
                <a:solidFill>
                  <a:srgbClr val="0000FF"/>
                </a:solidFill>
                <a:latin typeface="Cambria Math" panose="02040503050406030204" pitchFamily="18" charset="0"/>
                <a:ea typeface="Cambria Math" panose="02040503050406030204" pitchFamily="18" charset="0"/>
                <a:cs typeface="萝莉体 第二版" panose="02000500000000000000" pitchFamily="2" charset="-122"/>
              </a:rPr>
            </a:br>
            <a:r>
              <a:rPr lang="zh-CN" altLang="en-US" sz="2400" dirty="0">
                <a:solidFill>
                  <a:srgbClr val="0000FF"/>
                </a:solidFill>
                <a:latin typeface="Cambria Math" panose="02040503050406030204" pitchFamily="18" charset="0"/>
                <a:ea typeface="萝莉体 第二版" panose="02000500000000000000" pitchFamily="2" charset="-122"/>
                <a:cs typeface="萝莉体 第二版" panose="02000500000000000000" pitchFamily="2" charset="-122"/>
              </a:rPr>
              <a:t>定义</a:t>
            </a:r>
          </a:p>
        </p:txBody>
      </p:sp>
      <p:sp>
        <p:nvSpPr>
          <p:cNvPr id="18" name="文本框 17"/>
          <p:cNvSpPr txBox="1"/>
          <p:nvPr/>
        </p:nvSpPr>
        <p:spPr>
          <a:xfrm>
            <a:off x="2609255" y="3935537"/>
            <a:ext cx="1600200" cy="830997"/>
          </a:xfrm>
          <a:prstGeom prst="rect">
            <a:avLst/>
          </a:prstGeom>
          <a:noFill/>
        </p:spPr>
        <p:txBody>
          <a:bodyPr wrap="square" rtlCol="0">
            <a:spAutoFit/>
          </a:bodyPr>
          <a:lstStyle/>
          <a:p>
            <a:pPr algn="ctr"/>
            <a:r>
              <a:rPr lang="en-US" altLang="zh-CN" sz="2400" dirty="0">
                <a:solidFill>
                  <a:srgbClr val="C00000"/>
                </a:solidFill>
                <a:latin typeface="萝莉体 第二版" panose="02000500000000000000" pitchFamily="2" charset="-122"/>
                <a:ea typeface="萝莉体 第二版" panose="02000500000000000000" pitchFamily="2" charset="-122"/>
                <a:cs typeface="萝莉体 第二版" panose="02000500000000000000" pitchFamily="2" charset="-122"/>
              </a:rPr>
              <a:t>Web</a:t>
            </a:r>
          </a:p>
          <a:p>
            <a:pPr algn="ctr"/>
            <a:r>
              <a:rPr lang="zh-CN" altLang="en-US" sz="2400" dirty="0">
                <a:solidFill>
                  <a:srgbClr val="C00000"/>
                </a:solidFill>
                <a:latin typeface="萝莉体 第二版" panose="02000500000000000000" pitchFamily="2" charset="-122"/>
                <a:ea typeface="萝莉体 第二版" panose="02000500000000000000" pitchFamily="2" charset="-122"/>
                <a:cs typeface="萝莉体 第二版" panose="02000500000000000000" pitchFamily="2" charset="-122"/>
              </a:rPr>
              <a:t>结构</a:t>
            </a:r>
          </a:p>
        </p:txBody>
      </p:sp>
      <p:cxnSp>
        <p:nvCxnSpPr>
          <p:cNvPr id="19" name="直接箭头连接符 18"/>
          <p:cNvCxnSpPr>
            <a:endCxn id="18" idx="0"/>
          </p:cNvCxnSpPr>
          <p:nvPr/>
        </p:nvCxnSpPr>
        <p:spPr>
          <a:xfrm>
            <a:off x="3409355" y="2641281"/>
            <a:ext cx="0" cy="1294256"/>
          </a:xfrm>
          <a:prstGeom prst="straightConnector1">
            <a:avLst/>
          </a:prstGeom>
          <a:ln w="57150">
            <a:solidFill>
              <a:srgbClr val="0070C0"/>
            </a:solidFill>
            <a:prstDash val="solid"/>
            <a:headEnd type="oval"/>
            <a:tailEnd type="arrow" w="med" len="lg"/>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a:xfrm>
            <a:off x="4838105" y="2595086"/>
            <a:ext cx="0" cy="1587057"/>
          </a:xfrm>
          <a:prstGeom prst="straightConnector1">
            <a:avLst/>
          </a:prstGeom>
          <a:ln w="57150">
            <a:solidFill>
              <a:srgbClr val="0070C0"/>
            </a:solidFill>
            <a:prstDash val="solid"/>
            <a:headEnd type="oval"/>
            <a:tailEnd type="arrow" w="med" len="lg"/>
          </a:ln>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4114800" y="4331487"/>
            <a:ext cx="1600200" cy="830997"/>
          </a:xfrm>
          <a:prstGeom prst="rect">
            <a:avLst/>
          </a:prstGeom>
          <a:noFill/>
        </p:spPr>
        <p:txBody>
          <a:bodyPr wrap="square" rtlCol="0">
            <a:spAutoFit/>
          </a:bodyPr>
          <a:lstStyle/>
          <a:p>
            <a:pPr algn="ctr"/>
            <a:r>
              <a:rPr lang="zh-CN" altLang="en-US"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rPr>
              <a:t>避免</a:t>
            </a:r>
            <a:endParaRPr lang="en-US" altLang="zh-CN"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endParaRPr>
          </a:p>
          <a:p>
            <a:pPr algn="ctr"/>
            <a:r>
              <a:rPr lang="zh-CN" altLang="en-US"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rPr>
              <a:t>终止点</a:t>
            </a:r>
          </a:p>
        </p:txBody>
      </p:sp>
      <p:cxnSp>
        <p:nvCxnSpPr>
          <p:cNvPr id="22" name="直接箭头连接符 21"/>
          <p:cNvCxnSpPr/>
          <p:nvPr/>
        </p:nvCxnSpPr>
        <p:spPr>
          <a:xfrm>
            <a:off x="7829550" y="2641281"/>
            <a:ext cx="54487" cy="1918902"/>
          </a:xfrm>
          <a:prstGeom prst="straightConnector1">
            <a:avLst/>
          </a:prstGeom>
          <a:ln w="57150">
            <a:solidFill>
              <a:srgbClr val="0070C0"/>
            </a:solidFill>
            <a:prstDash val="solid"/>
            <a:headEnd type="oval"/>
            <a:tailEnd type="arrow" w="med" len="lg"/>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5715000" y="4735443"/>
            <a:ext cx="1600200" cy="830997"/>
          </a:xfrm>
          <a:prstGeom prst="rect">
            <a:avLst/>
          </a:prstGeom>
          <a:noFill/>
        </p:spPr>
        <p:txBody>
          <a:bodyPr wrap="square" rtlCol="0">
            <a:spAutoFit/>
          </a:bodyPr>
          <a:lstStyle/>
          <a:p>
            <a:pPr algn="ctr"/>
            <a:r>
              <a:rPr lang="zh-CN" altLang="en-US"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rPr>
              <a:t>采集器</a:t>
            </a:r>
            <a:endParaRPr lang="en-US" altLang="zh-CN"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endParaRPr>
          </a:p>
          <a:p>
            <a:pPr algn="ctr"/>
            <a:r>
              <a:rPr lang="zh-CN" altLang="en-US"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rPr>
              <a:t>陷阱</a:t>
            </a:r>
            <a:endParaRPr lang="en-US" altLang="zh-CN"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4" name="文本框 23"/>
          <p:cNvSpPr txBox="1"/>
          <p:nvPr/>
        </p:nvSpPr>
        <p:spPr>
          <a:xfrm>
            <a:off x="7165177" y="4779474"/>
            <a:ext cx="1600200" cy="1200329"/>
          </a:xfrm>
          <a:prstGeom prst="rect">
            <a:avLst/>
          </a:prstGeom>
          <a:noFill/>
        </p:spPr>
        <p:txBody>
          <a:bodyPr wrap="square" rtlCol="0">
            <a:spAutoFit/>
          </a:bodyPr>
          <a:lstStyle/>
          <a:p>
            <a:pPr algn="ctr"/>
            <a:r>
              <a:rPr lang="zh-CN" altLang="en-US"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rPr>
              <a:t>搜索</a:t>
            </a:r>
            <a:endParaRPr lang="en-US" altLang="zh-CN"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endParaRPr>
          </a:p>
          <a:p>
            <a:pPr algn="ctr"/>
            <a:r>
              <a:rPr lang="zh-CN" altLang="en-US"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rPr>
              <a:t>引擎</a:t>
            </a:r>
            <a:endParaRPr lang="en-US" altLang="zh-CN"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endParaRPr>
          </a:p>
          <a:p>
            <a:pPr algn="ctr"/>
            <a:r>
              <a:rPr lang="zh-CN" altLang="en-US" sz="2400" dirty="0">
                <a:solidFill>
                  <a:srgbClr val="0000FF"/>
                </a:solidFill>
                <a:latin typeface="萝莉体 第二版" panose="02000500000000000000" pitchFamily="2" charset="-122"/>
                <a:ea typeface="萝莉体 第二版" panose="02000500000000000000" pitchFamily="2" charset="-122"/>
                <a:cs typeface="萝莉体 第二版" panose="02000500000000000000" pitchFamily="2" charset="-122"/>
              </a:rPr>
              <a:t>使用</a:t>
            </a:r>
          </a:p>
        </p:txBody>
      </p:sp>
      <p:cxnSp>
        <p:nvCxnSpPr>
          <p:cNvPr id="25" name="直接箭头连接符 24"/>
          <p:cNvCxnSpPr/>
          <p:nvPr/>
        </p:nvCxnSpPr>
        <p:spPr>
          <a:xfrm>
            <a:off x="6343650" y="2571751"/>
            <a:ext cx="0" cy="1905431"/>
          </a:xfrm>
          <a:prstGeom prst="straightConnector1">
            <a:avLst/>
          </a:prstGeom>
          <a:ln w="57150">
            <a:solidFill>
              <a:srgbClr val="0070C0"/>
            </a:solidFill>
            <a:prstDash val="solid"/>
            <a:headEnd type="oval"/>
            <a:tailEnd type="arrow" w="med" len="lg"/>
          </a:ln>
        </p:spPr>
        <p:style>
          <a:lnRef idx="1">
            <a:schemeClr val="dk1"/>
          </a:lnRef>
          <a:fillRef idx="0">
            <a:schemeClr val="dk1"/>
          </a:fillRef>
          <a:effectRef idx="0">
            <a:schemeClr val="dk1"/>
          </a:effectRef>
          <a:fontRef idx="minor">
            <a:schemeClr val="tx1"/>
          </a:fontRef>
        </p:style>
      </p:cxnSp>
      <p:sp>
        <p:nvSpPr>
          <p:cNvPr id="34" name="云形 33"/>
          <p:cNvSpPr/>
          <p:nvPr/>
        </p:nvSpPr>
        <p:spPr>
          <a:xfrm>
            <a:off x="266998" y="4663053"/>
            <a:ext cx="2837855" cy="1234827"/>
          </a:xfrm>
          <a:prstGeom prst="cloud">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2250" dirty="0">
                <a:solidFill>
                  <a:srgbClr val="002060"/>
                </a:solidFill>
                <a:latin typeface="方正卡通简体" panose="03000509000000000000" pitchFamily="65" charset="-122"/>
                <a:ea typeface="方正卡通简体" panose="03000509000000000000" pitchFamily="65" charset="-122"/>
              </a:rPr>
              <a:t>转移概率 </a:t>
            </a:r>
            <a:endParaRPr lang="en-US" altLang="zh-CN" sz="2250" dirty="0">
              <a:solidFill>
                <a:srgbClr val="002060"/>
              </a:solidFill>
              <a:latin typeface="方正卡通简体" panose="03000509000000000000" pitchFamily="65" charset="-122"/>
              <a:ea typeface="方正卡通简体" panose="03000509000000000000" pitchFamily="65" charset="-122"/>
            </a:endParaRPr>
          </a:p>
          <a:p>
            <a:pPr algn="ctr"/>
            <a:r>
              <a:rPr lang="zh-CN" altLang="en-US" sz="2250" dirty="0">
                <a:solidFill>
                  <a:srgbClr val="002060"/>
                </a:solidFill>
                <a:latin typeface="方正卡通简体" panose="03000509000000000000" pitchFamily="65" charset="-122"/>
                <a:ea typeface="方正卡通简体" panose="03000509000000000000" pitchFamily="65" charset="-122"/>
              </a:rPr>
              <a:t>极限分布</a:t>
            </a:r>
          </a:p>
        </p:txBody>
      </p:sp>
    </p:spTree>
    <p:extLst>
      <p:ext uri="{BB962C8B-B14F-4D97-AF65-F5344CB8AC3E}">
        <p14:creationId xmlns:p14="http://schemas.microsoft.com/office/powerpoint/2010/main" val="3925539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320268" y="3924805"/>
            <a:ext cx="2314349" cy="1285749"/>
          </a:xfrm>
          <a:prstGeom prst="rect">
            <a:avLst/>
          </a:prstGeom>
        </p:spPr>
      </p:pic>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50</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5.2.4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转移矩阵中块的表示</a:t>
            </a: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2964657" y="2437708"/>
            <a:ext cx="2968043" cy="2810168"/>
          </a:xfrm>
          <a:prstGeom prst="rect">
            <a:avLst/>
          </a:prstGeom>
        </p:spPr>
      </p:pic>
      <p:pic>
        <p:nvPicPr>
          <p:cNvPr id="7" name="图片 6"/>
          <p:cNvPicPr>
            <a:picLocks noChangeAspect="1"/>
          </p:cNvPicPr>
          <p:nvPr/>
        </p:nvPicPr>
        <p:blipFill>
          <a:blip r:embed="rId5"/>
          <a:stretch>
            <a:fillRect/>
          </a:stretch>
        </p:blipFill>
        <p:spPr>
          <a:xfrm>
            <a:off x="6041284" y="2437707"/>
            <a:ext cx="2861257" cy="2641785"/>
          </a:xfrm>
          <a:prstGeom prst="rect">
            <a:avLst/>
          </a:prstGeom>
        </p:spPr>
      </p:pic>
      <p:pic>
        <p:nvPicPr>
          <p:cNvPr id="4" name="图片 3"/>
          <p:cNvPicPr>
            <a:picLocks noChangeAspect="1"/>
          </p:cNvPicPr>
          <p:nvPr/>
        </p:nvPicPr>
        <p:blipFill>
          <a:blip r:embed="rId6">
            <a:clrChange>
              <a:clrFrom>
                <a:srgbClr val="FFFFFF"/>
              </a:clrFrom>
              <a:clrTo>
                <a:srgbClr val="FFFFFF">
                  <a:alpha val="0"/>
                </a:srgbClr>
              </a:clrTo>
            </a:clrChange>
          </a:blip>
          <a:stretch>
            <a:fillRect/>
          </a:stretch>
        </p:blipFill>
        <p:spPr>
          <a:xfrm>
            <a:off x="428852" y="2228850"/>
            <a:ext cx="2427221" cy="1856515"/>
          </a:xfrm>
          <a:prstGeom prst="rect">
            <a:avLst/>
          </a:prstGeom>
        </p:spPr>
      </p:pic>
      <p:sp>
        <p:nvSpPr>
          <p:cNvPr id="6" name="文本框 5">
            <a:extLst>
              <a:ext uri="{FF2B5EF4-FFF2-40B4-BE49-F238E27FC236}">
                <a16:creationId xmlns:a16="http://schemas.microsoft.com/office/drawing/2014/main" id="{ADCCEFF6-9C19-AD78-4311-AB2A2AF69371}"/>
              </a:ext>
            </a:extLst>
          </p:cNvPr>
          <p:cNvSpPr txBox="1"/>
          <p:nvPr/>
        </p:nvSpPr>
        <p:spPr>
          <a:xfrm>
            <a:off x="3418100" y="5555169"/>
            <a:ext cx="5029200" cy="369332"/>
          </a:xfrm>
          <a:prstGeom prst="rect">
            <a:avLst/>
          </a:prstGeom>
          <a:noFill/>
        </p:spPr>
        <p:txBody>
          <a:bodyPr wrap="square" rtlCol="0">
            <a:spAutoFit/>
          </a:bodyPr>
          <a:lstStyle/>
          <a:p>
            <a:pPr algn="ctr"/>
            <a:r>
              <a:rPr kumimoji="1" lang="zh-CN" altLang="en-US" b="1" dirty="0">
                <a:solidFill>
                  <a:srgbClr val="FF0000"/>
                </a:solidFill>
              </a:rPr>
              <a:t>注意每个分块的目标网页是原矩阵按列检索的</a:t>
            </a:r>
          </a:p>
        </p:txBody>
      </p:sp>
    </p:spTree>
    <p:extLst>
      <p:ext uri="{BB962C8B-B14F-4D97-AF65-F5344CB8AC3E}">
        <p14:creationId xmlns:p14="http://schemas.microsoft.com/office/powerpoint/2010/main" val="1266953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5.2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的快速计算</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51</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5.2.5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其他高效的</a:t>
            </a:r>
            <a:r>
              <a:rPr lang="en-US" altLang="zh-CN"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PageRank</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迭代方法</a:t>
            </a: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尽管向量</a:t>
            </a:r>
            <a:r>
              <a:rPr lang="en-US" altLang="zh-CN" sz="2400" dirty="0">
                <a:solidFill>
                  <a:schemeClr val="accent6">
                    <a:lumMod val="75000"/>
                  </a:schemeClr>
                </a:solidFill>
                <a:latin typeface="Cambria Math" panose="02040503050406030204" pitchFamily="18" charset="0"/>
                <a:ea typeface="方正卡通简体" panose="03000509000000000000" pitchFamily="65" charset="-122"/>
              </a:rPr>
              <a:t>v</a:t>
            </a:r>
            <a:r>
              <a:rPr lang="zh-CN" altLang="en-US" sz="2400" dirty="0">
                <a:solidFill>
                  <a:srgbClr val="0070C0"/>
                </a:solidFill>
                <a:latin typeface="Cambria Math" panose="02040503050406030204" pitchFamily="18" charset="0"/>
                <a:ea typeface="方正卡通简体" panose="03000509000000000000" pitchFamily="65" charset="-122"/>
              </a:rPr>
              <a:t>需要读</a:t>
            </a:r>
            <a:r>
              <a:rPr lang="en-US" altLang="zh-CN" sz="2400" dirty="0">
                <a:solidFill>
                  <a:schemeClr val="accent6">
                    <a:lumMod val="75000"/>
                  </a:schemeClr>
                </a:solidFill>
                <a:latin typeface="Cambria Math" panose="02040503050406030204" pitchFamily="18" charset="0"/>
                <a:ea typeface="方正卡通简体" panose="03000509000000000000" pitchFamily="65" charset="-122"/>
              </a:rPr>
              <a:t>k</a:t>
            </a:r>
            <a:r>
              <a:rPr lang="zh-CN" altLang="en-US" sz="2400" dirty="0">
                <a:solidFill>
                  <a:srgbClr val="0070C0"/>
                </a:solidFill>
                <a:latin typeface="Cambria Math" panose="02040503050406030204" pitchFamily="18" charset="0"/>
                <a:ea typeface="方正卡通简体" panose="03000509000000000000" pitchFamily="65" charset="-122"/>
              </a:rPr>
              <a:t>次，但矩阵</a:t>
            </a:r>
            <a:r>
              <a:rPr lang="en-US" altLang="zh-CN" sz="2400" dirty="0">
                <a:solidFill>
                  <a:srgbClr val="0070C0"/>
                </a:solidFill>
                <a:latin typeface="Cambria Math" panose="02040503050406030204" pitchFamily="18" charset="0"/>
                <a:ea typeface="方正卡通简体" panose="03000509000000000000" pitchFamily="65" charset="-122"/>
              </a:rPr>
              <a:t>M</a:t>
            </a:r>
            <a:r>
              <a:rPr lang="zh-CN" altLang="en-US" sz="2400" dirty="0">
                <a:solidFill>
                  <a:srgbClr val="0070C0"/>
                </a:solidFill>
                <a:latin typeface="Cambria Math" panose="02040503050406030204" pitchFamily="18" charset="0"/>
                <a:ea typeface="方正卡通简体" panose="03000509000000000000" pitchFamily="65" charset="-122"/>
              </a:rPr>
              <a:t>只需要读一次。假定所有的</a:t>
            </a:r>
            <a:r>
              <a:rPr lang="en-US" altLang="zh-CN" sz="2400" dirty="0">
                <a:solidFill>
                  <a:srgbClr val="0070C0"/>
                </a:solidFill>
                <a:latin typeface="Cambria Math" panose="02040503050406030204" pitchFamily="18" charset="0"/>
                <a:ea typeface="方正卡通简体" panose="03000509000000000000" pitchFamily="65" charset="-122"/>
              </a:rPr>
              <a:t>Map</a:t>
            </a:r>
            <a:r>
              <a:rPr lang="zh-CN" altLang="en-US" sz="2400" dirty="0">
                <a:solidFill>
                  <a:srgbClr val="0070C0"/>
                </a:solidFill>
                <a:latin typeface="Cambria Math" panose="02040503050406030204" pitchFamily="18" charset="0"/>
                <a:ea typeface="方正卡通简体" panose="03000509000000000000" pitchFamily="65" charset="-122"/>
              </a:rPr>
              <a:t>任务在不同的处理器上并行执行的话，</a:t>
            </a:r>
            <a:r>
              <a:rPr lang="en-US" altLang="zh-CN" sz="2400" dirty="0">
                <a:solidFill>
                  <a:srgbClr val="0070C0"/>
                </a:solidFill>
                <a:latin typeface="Cambria Math" panose="02040503050406030204" pitchFamily="18" charset="0"/>
                <a:ea typeface="方正卡通简体" panose="03000509000000000000" pitchFamily="65" charset="-122"/>
              </a:rPr>
              <a:t>5.2.3</a:t>
            </a:r>
            <a:r>
              <a:rPr lang="zh-CN" altLang="en-US" sz="2400" dirty="0">
                <a:solidFill>
                  <a:srgbClr val="0070C0"/>
                </a:solidFill>
                <a:latin typeface="Cambria Math" panose="02040503050406030204" pitchFamily="18" charset="0"/>
                <a:ea typeface="方正卡通简体" panose="03000509000000000000" pitchFamily="65" charset="-122"/>
              </a:rPr>
              <a:t>节给出的算法就需要</a:t>
            </a:r>
            <a:r>
              <a:rPr lang="en-US" altLang="zh-CN" sz="2400" dirty="0">
                <a:solidFill>
                  <a:schemeClr val="accent6">
                    <a:lumMod val="75000"/>
                  </a:schemeClr>
                </a:solidFill>
                <a:latin typeface="Cambria Math" panose="02040503050406030204" pitchFamily="18" charset="0"/>
                <a:ea typeface="方正卡通简体" panose="03000509000000000000" pitchFamily="65" charset="-122"/>
              </a:rPr>
              <a:t>k</a:t>
            </a:r>
            <a:r>
              <a:rPr lang="en-US" altLang="zh-CN" sz="2400" baseline="30000" dirty="0">
                <a:solidFill>
                  <a:schemeClr val="accent6">
                    <a:lumMod val="75000"/>
                  </a:schemeClr>
                </a:solidFill>
                <a:latin typeface="Cambria Math" panose="02040503050406030204" pitchFamily="18" charset="0"/>
                <a:ea typeface="方正卡通简体" panose="03000509000000000000" pitchFamily="65" charset="-122"/>
              </a:rPr>
              <a:t>2</a:t>
            </a:r>
            <a:r>
              <a:rPr lang="zh-CN" altLang="en-US" sz="2400" dirty="0">
                <a:solidFill>
                  <a:srgbClr val="0070C0"/>
                </a:solidFill>
                <a:latin typeface="Cambria Math" panose="02040503050406030204" pitchFamily="18" charset="0"/>
                <a:ea typeface="方正卡通简体" panose="03000509000000000000" pitchFamily="65" charset="-122"/>
              </a:rPr>
              <a:t>个处理器。</a:t>
            </a:r>
            <a:endParaRPr lang="en-US" altLang="zh-CN" sz="2400" dirty="0">
              <a:solidFill>
                <a:srgbClr val="0070C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也可以将同一行的所有块分配给单个</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Map</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任务，从而将</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Map</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任务的数目降为</a:t>
            </a:r>
            <a:r>
              <a:rPr lang="en-US" altLang="zh-CN" sz="2400" dirty="0">
                <a:solidFill>
                  <a:srgbClr val="FF0000"/>
                </a:solidFill>
                <a:latin typeface="Cambria Math" panose="02040503050406030204" pitchFamily="18" charset="0"/>
                <a:ea typeface="方正卡通简体" panose="03000509000000000000" pitchFamily="65" charset="-122"/>
              </a:rPr>
              <a:t>k</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 </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此时，</a:t>
            </a:r>
            <a:r>
              <a:rPr lang="en-US" altLang="zh-CN" sz="2400" dirty="0">
                <a:solidFill>
                  <a:srgbClr val="FF0000"/>
                </a:solidFill>
                <a:latin typeface="Cambria Math" panose="02040503050406030204" pitchFamily="18" charset="0"/>
                <a:ea typeface="方正卡通简体" panose="03000509000000000000" pitchFamily="65" charset="-122"/>
              </a:rPr>
              <a:t>k</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个</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Map</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任务中的每一个任务会读入整个向量</a:t>
            </a:r>
            <a:r>
              <a:rPr lang="en-US" altLang="zh-CN" sz="2400" dirty="0">
                <a:solidFill>
                  <a:srgbClr val="FF0000"/>
                </a:solidFill>
                <a:latin typeface="Cambria Math" panose="02040503050406030204" pitchFamily="18" charset="0"/>
                <a:ea typeface="方正卡通简体" panose="03000509000000000000" pitchFamily="65" charset="-122"/>
              </a:rPr>
              <a:t>v</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和矩阵的</a:t>
            </a:r>
            <a:r>
              <a:rPr lang="en-US" altLang="zh-CN" sz="2400" dirty="0">
                <a:solidFill>
                  <a:srgbClr val="FF0000"/>
                </a:solidFill>
                <a:latin typeface="Cambria Math" panose="02040503050406030204" pitchFamily="18" charset="0"/>
                <a:ea typeface="方正卡通简体" panose="03000509000000000000" pitchFamily="65" charset="-122"/>
              </a:rPr>
              <a:t>1/k</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a:t>
            </a:r>
            <a:endParaRPr lang="en-US" altLang="zh-CN" sz="2400" dirty="0">
              <a:solidFill>
                <a:schemeClr val="accent4">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思路可以扩展到非</a:t>
            </a:r>
            <a:r>
              <a:rPr lang="en-US" altLang="zh-CN" sz="2400" dirty="0" err="1">
                <a:solidFill>
                  <a:schemeClr val="accent4">
                    <a:lumMod val="50000"/>
                  </a:schemeClr>
                </a:solidFill>
                <a:latin typeface="Cambria Math" panose="02040503050406030204" pitchFamily="18" charset="0"/>
                <a:ea typeface="方正卡通简体" panose="03000509000000000000" pitchFamily="65" charset="-122"/>
              </a:rPr>
              <a:t>MapReduce</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环境中。假定有单个处理器，矩阵</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M</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和向量</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v</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存储在磁盘上，</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M</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用刚才讨论的稀疏表示方法。可以依次计算。</a:t>
            </a:r>
            <a:endParaRPr lang="en-US" altLang="zh-CN" sz="2400" dirty="0">
              <a:solidFill>
                <a:srgbClr val="FF0066"/>
              </a:solidFill>
              <a:latin typeface="Cambria Math" panose="02040503050406030204" pitchFamily="18" charset="0"/>
              <a:ea typeface="Cambria Math" panose="02040503050406030204" pitchFamily="18" charset="0"/>
              <a:cs typeface="萝莉体 第二版" panose="02000500000000000000" pitchFamily="2" charset="-122"/>
            </a:endParaRPr>
          </a:p>
        </p:txBody>
      </p:sp>
    </p:spTree>
    <p:extLst>
      <p:ext uri="{BB962C8B-B14F-4D97-AF65-F5344CB8AC3E}">
        <p14:creationId xmlns:p14="http://schemas.microsoft.com/office/powerpoint/2010/main" val="3315768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5.3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52</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5.3 .1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动机</a:t>
            </a:r>
            <a:endPar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00" dirty="0">
                <a:solidFill>
                  <a:srgbClr val="0070C0"/>
                </a:solidFill>
                <a:latin typeface="Cambria Math" panose="02040503050406030204" pitchFamily="18" charset="0"/>
                <a:ea typeface="方正卡通简体" panose="03000509000000000000" pitchFamily="65" charset="-122"/>
              </a:rPr>
              <a:t>什么是面向主题的</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a:t>
            </a:r>
            <a:endParaRPr lang="en-US" altLang="zh-CN" sz="2400" dirty="0">
              <a:solidFill>
                <a:srgbClr val="0070C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基于网页的主题来加大它们的权重。这种强加权重的机制改变了随机冲浪者的行为方式，它会使得随机冲浪者更倾向于停留在某个覆盖已知主题的网页。</a:t>
            </a:r>
            <a:endParaRPr lang="en-US" altLang="zh-CN" sz="2400" dirty="0">
              <a:solidFill>
                <a:srgbClr val="FF0066"/>
              </a:solidFill>
              <a:latin typeface="Cambria Math" panose="02040503050406030204" pitchFamily="18" charset="0"/>
              <a:ea typeface="Cambria Math" panose="02040503050406030204" pitchFamily="18" charset="0"/>
              <a:cs typeface="萝莉体 第二版" panose="02000500000000000000" pitchFamily="2" charset="-122"/>
            </a:endParaRPr>
          </a:p>
          <a:p>
            <a:pPr algn="just">
              <a:buFont typeface="Wingdings" panose="05000000000000000000" pitchFamily="2" charset="2"/>
              <a:buChar char="n"/>
            </a:pP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 </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不同的人有不同的兴趣，而有时完全不同的兴趣却采用相同的查询词项来表达。</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jaguar</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，它可以表示一种动物、一款汽车、</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MAC</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操作系统的一个版本</a:t>
            </a:r>
            <a:endParaRPr lang="en-US" altLang="zh-CN" sz="2400" dirty="0">
              <a:solidFill>
                <a:schemeClr val="accent4">
                  <a:lumMod val="50000"/>
                </a:schemeClr>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如果搜索引擎能够推断出用户的兴趣，比如汽车，那么就能够在返回相关网页给用户时做得更好。</a:t>
            </a:r>
            <a:endParaRPr lang="en-US" altLang="zh-CN" sz="2400" dirty="0">
              <a:solidFill>
                <a:schemeClr val="accent3">
                  <a:lumMod val="75000"/>
                </a:schemeClr>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273742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5.3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53</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5.3 .1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动机</a:t>
            </a:r>
            <a:endPar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lgn="just">
              <a:buFont typeface="Wingdings" panose="05000000000000000000" pitchFamily="2" charset="2"/>
              <a:buChar char="n"/>
            </a:pP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如果搜索引擎能够推断出用户的兴趣，比如汽车，那么就能够在返回相关网页给用户时做得更好。</a:t>
            </a:r>
            <a:endParaRPr lang="en-US" altLang="zh-CN" sz="2400" dirty="0">
              <a:solidFill>
                <a:schemeClr val="accent3">
                  <a:lumMod val="75000"/>
                </a:schemeClr>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zh-CN" altLang="en-US" sz="2400" dirty="0">
                <a:solidFill>
                  <a:srgbClr val="008000"/>
                </a:solidFill>
                <a:latin typeface="Cambria Math" panose="02040503050406030204" pitchFamily="18" charset="0"/>
                <a:ea typeface="方正卡通简体" panose="03000509000000000000" pitchFamily="65" charset="-122"/>
              </a:rPr>
              <a:t> </a:t>
            </a:r>
            <a:r>
              <a:rPr lang="zh-CN" altLang="en-US" sz="2400" b="1" dirty="0">
                <a:solidFill>
                  <a:srgbClr val="008000"/>
                </a:solidFill>
                <a:latin typeface="Cambria Math" panose="02040503050406030204" pitchFamily="18" charset="0"/>
                <a:ea typeface="方正卡通简体" panose="03000509000000000000" pitchFamily="65" charset="-122"/>
              </a:rPr>
              <a:t>理想情况下</a:t>
            </a:r>
            <a:r>
              <a:rPr lang="zh-CN" altLang="en-US" sz="2400" dirty="0">
                <a:solidFill>
                  <a:srgbClr val="008000"/>
                </a:solidFill>
                <a:latin typeface="Cambria Math" panose="02040503050406030204" pitchFamily="18" charset="0"/>
                <a:ea typeface="方正卡通简体" panose="03000509000000000000" pitchFamily="65" charset="-122"/>
              </a:rPr>
              <a:t>，每个用户都拥有一个私人的</a:t>
            </a:r>
            <a:r>
              <a:rPr lang="en-US" altLang="zh-CN" sz="2400" dirty="0">
                <a:solidFill>
                  <a:srgbClr val="008000"/>
                </a:solidFill>
                <a:latin typeface="Cambria Math" panose="02040503050406030204" pitchFamily="18" charset="0"/>
                <a:ea typeface="方正卡通简体" panose="03000509000000000000" pitchFamily="65" charset="-122"/>
              </a:rPr>
              <a:t>PageRank</a:t>
            </a:r>
            <a:r>
              <a:rPr lang="zh-CN" altLang="en-US" sz="2400" dirty="0">
                <a:solidFill>
                  <a:srgbClr val="008000"/>
                </a:solidFill>
                <a:latin typeface="Cambria Math" panose="02040503050406030204" pitchFamily="18" charset="0"/>
                <a:ea typeface="方正卡通简体" panose="03000509000000000000" pitchFamily="65" charset="-122"/>
              </a:rPr>
              <a:t>向量来代表每个网页在该用户下的重要性。</a:t>
            </a:r>
            <a:endParaRPr lang="en-US" altLang="zh-CN" sz="2400" dirty="0">
              <a:solidFill>
                <a:srgbClr val="008000"/>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en-US" altLang="zh-CN" sz="2400" dirty="0">
                <a:solidFill>
                  <a:srgbClr val="008000"/>
                </a:solidFill>
                <a:latin typeface="Cambria Math" panose="02040503050406030204" pitchFamily="18" charset="0"/>
                <a:ea typeface="方正卡通简体" panose="03000509000000000000" pitchFamily="65" charset="-122"/>
              </a:rPr>
              <a:t> </a:t>
            </a:r>
            <a:r>
              <a:rPr lang="zh-CN" altLang="en-US" sz="2400" dirty="0">
                <a:solidFill>
                  <a:srgbClr val="0070C0"/>
                </a:solidFill>
                <a:latin typeface="Cambria Math" panose="02040503050406030204" pitchFamily="18" charset="0"/>
                <a:ea typeface="方正卡通简体" panose="03000509000000000000" pitchFamily="65" charset="-122"/>
              </a:rPr>
              <a:t>可以简化，面向主题的</a:t>
            </a:r>
            <a:r>
              <a:rPr lang="en-US" altLang="zh-CN" sz="2400" dirty="0">
                <a:solidFill>
                  <a:srgbClr val="0070C0"/>
                </a:solidFill>
                <a:latin typeface="Cambria Math" panose="02040503050406030204" pitchFamily="18" charset="0"/>
                <a:ea typeface="方正卡通简体" panose="03000509000000000000" pitchFamily="65" charset="-122"/>
              </a:rPr>
              <a:t>PageRank ( topic-sensitive PageRank)</a:t>
            </a:r>
            <a:r>
              <a:rPr lang="zh-CN" altLang="en-US" sz="2400" dirty="0">
                <a:solidFill>
                  <a:srgbClr val="0070C0"/>
                </a:solidFill>
                <a:latin typeface="Cambria Math" panose="02040503050406030204" pitchFamily="18" charset="0"/>
                <a:ea typeface="方正卡通简体" panose="03000509000000000000" pitchFamily="65" charset="-122"/>
              </a:rPr>
              <a:t>对数量不多的主题中的每一个建立一个向量，该向量中的</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值会偏向该主题。然后我们力图按照用户对每个主题感兴趣的程度将用户分类。</a:t>
            </a:r>
            <a:endParaRPr lang="en-US" altLang="zh-CN" sz="2400" dirty="0">
              <a:solidFill>
                <a:srgbClr val="0070C0"/>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虽然肯定会丧失一部分精度，但可以接受</a:t>
            </a:r>
            <a:endParaRPr lang="en-US" altLang="zh-CN" sz="2400" dirty="0">
              <a:solidFill>
                <a:schemeClr val="accent2">
                  <a:lumMod val="50000"/>
                </a:schemeClr>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406428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5.3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54</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5.3 .1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动机</a:t>
            </a:r>
            <a:endPar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lgn="just">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例</a:t>
            </a:r>
            <a:r>
              <a:rPr lang="en-US" altLang="zh-CN" sz="2400" dirty="0">
                <a:solidFill>
                  <a:srgbClr val="0070C0"/>
                </a:solidFill>
                <a:latin typeface="Cambria Math" panose="02040503050406030204" pitchFamily="18" charset="0"/>
                <a:ea typeface="方正卡通简体" panose="03000509000000000000" pitchFamily="65" charset="-122"/>
              </a:rPr>
              <a:t>5.9 </a:t>
            </a:r>
            <a:r>
              <a:rPr lang="zh-CN" altLang="en-US" sz="2400" dirty="0">
                <a:solidFill>
                  <a:srgbClr val="0070C0"/>
                </a:solidFill>
                <a:latin typeface="Cambria Math" panose="02040503050406030204" pitchFamily="18" charset="0"/>
                <a:ea typeface="方正卡通简体" panose="03000509000000000000" pitchFamily="65" charset="-122"/>
              </a:rPr>
              <a:t>一个有用的主题集合是</a:t>
            </a:r>
            <a:r>
              <a:rPr lang="en-US" altLang="zh-CN" sz="2400" dirty="0">
                <a:solidFill>
                  <a:srgbClr val="0070C0"/>
                </a:solidFill>
                <a:latin typeface="Cambria Math" panose="02040503050406030204" pitchFamily="18" charset="0"/>
                <a:ea typeface="方正卡通简体" panose="03000509000000000000" pitchFamily="65" charset="-122"/>
              </a:rPr>
              <a:t>Open Directory (DMOZ )①</a:t>
            </a:r>
            <a:r>
              <a:rPr lang="zh-CN" altLang="en-US" sz="2400" dirty="0">
                <a:solidFill>
                  <a:srgbClr val="0070C0"/>
                </a:solidFill>
                <a:latin typeface="Cambria Math" panose="02040503050406030204" pitchFamily="18" charset="0"/>
                <a:ea typeface="方正卡通简体" panose="03000509000000000000" pitchFamily="65" charset="-122"/>
              </a:rPr>
              <a:t>中的</a:t>
            </a:r>
            <a:r>
              <a:rPr lang="en-US" altLang="zh-CN" sz="2400" dirty="0">
                <a:solidFill>
                  <a:srgbClr val="0070C0"/>
                </a:solidFill>
                <a:latin typeface="Cambria Math" panose="02040503050406030204" pitchFamily="18" charset="0"/>
                <a:ea typeface="方正卡通简体" panose="03000509000000000000" pitchFamily="65" charset="-122"/>
              </a:rPr>
              <a:t>16</a:t>
            </a:r>
            <a:r>
              <a:rPr lang="zh-CN" altLang="en-US" sz="2400" dirty="0">
                <a:solidFill>
                  <a:srgbClr val="0070C0"/>
                </a:solidFill>
                <a:latin typeface="Cambria Math" panose="02040503050406030204" pitchFamily="18" charset="0"/>
                <a:ea typeface="方正卡通简体" panose="03000509000000000000" pitchFamily="65" charset="-122"/>
              </a:rPr>
              <a:t>个顶层类别</a:t>
            </a:r>
            <a:r>
              <a:rPr lang="en-US" altLang="zh-CN" sz="2400" dirty="0">
                <a:solidFill>
                  <a:srgbClr val="0070C0"/>
                </a:solidFill>
                <a:latin typeface="Cambria Math" panose="02040503050406030204" pitchFamily="18" charset="0"/>
                <a:ea typeface="方正卡通简体" panose="03000509000000000000" pitchFamily="65" charset="-122"/>
              </a:rPr>
              <a:t>(</a:t>
            </a:r>
            <a:r>
              <a:rPr lang="zh-CN" altLang="en-US" sz="2400" dirty="0">
                <a:solidFill>
                  <a:srgbClr val="0070C0"/>
                </a:solidFill>
                <a:latin typeface="Cambria Math" panose="02040503050406030204" pitchFamily="18" charset="0"/>
                <a:ea typeface="方正卡通简体" panose="03000509000000000000" pitchFamily="65" charset="-122"/>
              </a:rPr>
              <a:t>体育及医疗等</a:t>
            </a:r>
            <a:r>
              <a:rPr lang="en-US" altLang="zh-CN" sz="2400" dirty="0">
                <a:solidFill>
                  <a:srgbClr val="0070C0"/>
                </a:solidFill>
                <a:latin typeface="Cambria Math" panose="02040503050406030204" pitchFamily="18" charset="0"/>
                <a:ea typeface="方正卡通简体" panose="03000509000000000000" pitchFamily="65" charset="-122"/>
              </a:rPr>
              <a:t>)</a:t>
            </a:r>
            <a:r>
              <a:rPr lang="zh-CN" altLang="en-US" sz="2400" dirty="0">
                <a:solidFill>
                  <a:srgbClr val="0070C0"/>
                </a:solidFill>
                <a:latin typeface="Cambria Math" panose="02040503050406030204" pitchFamily="18" charset="0"/>
                <a:ea typeface="方正卡通简体" panose="03000509000000000000" pitchFamily="65" charset="-122"/>
              </a:rPr>
              <a:t>。基于该主题集合可以构建</a:t>
            </a:r>
            <a:r>
              <a:rPr lang="en-US" altLang="zh-CN" sz="2400" dirty="0">
                <a:solidFill>
                  <a:srgbClr val="0070C0"/>
                </a:solidFill>
                <a:latin typeface="Cambria Math" panose="02040503050406030204" pitchFamily="18" charset="0"/>
                <a:ea typeface="方正卡通简体" panose="03000509000000000000" pitchFamily="65" charset="-122"/>
              </a:rPr>
              <a:t>16</a:t>
            </a:r>
            <a:r>
              <a:rPr lang="zh-CN" altLang="en-US" sz="2400" dirty="0">
                <a:solidFill>
                  <a:srgbClr val="0070C0"/>
                </a:solidFill>
                <a:latin typeface="Cambria Math" panose="02040503050406030204" pitchFamily="18" charset="0"/>
                <a:ea typeface="方正卡通简体" panose="03000509000000000000" pitchFamily="65" charset="-122"/>
              </a:rPr>
              <a:t>个</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向量，每个向量对应一个主题。</a:t>
            </a:r>
            <a:endParaRPr lang="en-US" altLang="zh-CN" sz="2400" dirty="0">
              <a:solidFill>
                <a:srgbClr val="0070C0"/>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en-US" altLang="zh-CN" sz="2400" dirty="0">
                <a:solidFill>
                  <a:srgbClr val="0070C0"/>
                </a:solidFill>
                <a:latin typeface="Cambria Math" panose="02040503050406030204" pitchFamily="18" charset="0"/>
                <a:ea typeface="方正卡通简体" panose="03000509000000000000" pitchFamily="65" charset="-122"/>
              </a:rPr>
              <a:t> </a:t>
            </a:r>
            <a:r>
              <a:rPr lang="zh-CN" altLang="en-US" sz="2400" dirty="0">
                <a:solidFill>
                  <a:srgbClr val="333399"/>
                </a:solidFill>
                <a:latin typeface="Cambria Math" panose="02040503050406030204" pitchFamily="18" charset="0"/>
                <a:ea typeface="方正卡通简体" panose="03000509000000000000" pitchFamily="65" charset="-122"/>
              </a:rPr>
              <a:t>近况</a:t>
            </a:r>
            <a:endParaRPr lang="en-US" altLang="zh-CN" sz="2400" dirty="0">
              <a:solidFill>
                <a:srgbClr val="333399"/>
              </a:solidFill>
              <a:latin typeface="Cambria Math" panose="02040503050406030204" pitchFamily="18" charset="0"/>
              <a:ea typeface="方正卡通简体" panose="03000509000000000000" pitchFamily="65" charset="-122"/>
            </a:endParaRPr>
          </a:p>
          <a:p>
            <a:pPr lvl="1" algn="just">
              <a:buFont typeface="Wingdings" panose="05000000000000000000" pitchFamily="2" charset="2"/>
              <a:buChar char="n"/>
            </a:pPr>
            <a:r>
              <a:rPr lang="zh-CN" altLang="en-US" sz="2100" dirty="0">
                <a:solidFill>
                  <a:srgbClr val="0070C0"/>
                </a:solidFill>
                <a:latin typeface="Cambria Math" panose="02040503050406030204" pitchFamily="18" charset="0"/>
                <a:ea typeface="方正卡通简体" panose="03000509000000000000" pitchFamily="65" charset="-122"/>
              </a:rPr>
              <a:t> </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DMOZ</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网站于</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2017</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年</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3</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月</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14</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日永久关闭。该网站于</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1998</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年</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6</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月</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5</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日创立，曾经引发了分类搜索引擎革命性变革的转折点，开启了一个新分类检索体系。</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Google</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也曾用这分类架构来设</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Google</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的网页目录，但</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Google</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于</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2011</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年关闭了</a:t>
            </a:r>
            <a:r>
              <a:rPr lang="en-US" altLang="zh-CN" sz="2100" dirty="0">
                <a:solidFill>
                  <a:schemeClr val="accent3">
                    <a:lumMod val="75000"/>
                  </a:schemeClr>
                </a:solidFill>
                <a:latin typeface="Cambria Math" panose="02040503050406030204" pitchFamily="18" charset="0"/>
                <a:ea typeface="方正卡通简体" panose="03000509000000000000" pitchFamily="65" charset="-122"/>
              </a:rPr>
              <a:t>Google</a:t>
            </a:r>
            <a:r>
              <a:rPr lang="zh-CN" altLang="en-US" sz="2100" dirty="0">
                <a:solidFill>
                  <a:schemeClr val="accent3">
                    <a:lumMod val="75000"/>
                  </a:schemeClr>
                </a:solidFill>
                <a:latin typeface="Cambria Math" panose="02040503050406030204" pitchFamily="18" charset="0"/>
                <a:ea typeface="方正卡通简体" panose="03000509000000000000" pitchFamily="65" charset="-122"/>
              </a:rPr>
              <a:t>目录服务。</a:t>
            </a:r>
            <a:endParaRPr lang="en-US" altLang="zh-CN" sz="2100" dirty="0">
              <a:solidFill>
                <a:schemeClr val="accent3">
                  <a:lumMod val="75000"/>
                </a:schemeClr>
              </a:solidFill>
              <a:latin typeface="Cambria Math" panose="02040503050406030204" pitchFamily="18" charset="0"/>
              <a:ea typeface="方正卡通简体" panose="03000509000000000000" pitchFamily="65" charset="-122"/>
            </a:endParaRPr>
          </a:p>
          <a:p>
            <a:pPr lvl="1" algn="just">
              <a:buFont typeface="Wingdings" panose="05000000000000000000" pitchFamily="2" charset="2"/>
              <a:buChar char="n"/>
            </a:pP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一个低效率、质量难以控制、需要耗费大量人工编辑的目录网站最终走向关闭就不难理解了。</a:t>
            </a:r>
            <a:endParaRPr lang="en-US" altLang="zh-CN" sz="2100" dirty="0">
              <a:solidFill>
                <a:schemeClr val="accent1">
                  <a:lumMod val="50000"/>
                </a:schemeClr>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818388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5.3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55</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5.3 .2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有偏的随机游走模型</a:t>
            </a:r>
            <a:endPar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lgn="just">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基于主题的</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的迭代数学公式与一般的</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的公式非常类似。唯一的不同在于如何加入新的冲浪者。</a:t>
            </a:r>
            <a:endParaRPr lang="en-US" altLang="zh-CN" sz="2400" dirty="0">
              <a:solidFill>
                <a:srgbClr val="0070C0"/>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zh-CN" altLang="en-US" sz="2400" dirty="0">
                <a:solidFill>
                  <a:srgbClr val="333399"/>
                </a:solidFill>
                <a:latin typeface="Cambria Math" panose="02040503050406030204" pitchFamily="18" charset="0"/>
                <a:ea typeface="方正卡通简体" panose="03000509000000000000" pitchFamily="65" charset="-122"/>
              </a:rPr>
              <a:t>假定整数集合</a:t>
            </a:r>
            <a:r>
              <a:rPr lang="en-US" altLang="zh-CN" sz="2400" dirty="0">
                <a:solidFill>
                  <a:srgbClr val="333399"/>
                </a:solidFill>
                <a:latin typeface="Cambria Math" panose="02040503050406030204" pitchFamily="18" charset="0"/>
                <a:ea typeface="方正卡通简体" panose="03000509000000000000" pitchFamily="65" charset="-122"/>
              </a:rPr>
              <a:t>S</a:t>
            </a:r>
            <a:r>
              <a:rPr lang="zh-CN" altLang="en-US" sz="2400" dirty="0">
                <a:solidFill>
                  <a:srgbClr val="333399"/>
                </a:solidFill>
                <a:latin typeface="Cambria Math" panose="02040503050406030204" pitchFamily="18" charset="0"/>
                <a:ea typeface="方正卡通简体" panose="03000509000000000000" pitchFamily="65" charset="-122"/>
              </a:rPr>
              <a:t>由已知属于某个主题的行或列号构成</a:t>
            </a:r>
            <a:r>
              <a:rPr lang="en-US" altLang="zh-CN" sz="2400" dirty="0">
                <a:solidFill>
                  <a:srgbClr val="333399"/>
                </a:solidFill>
                <a:latin typeface="Cambria Math" panose="02040503050406030204" pitchFamily="18" charset="0"/>
                <a:ea typeface="方正卡通简体" panose="03000509000000000000" pitchFamily="65" charset="-122"/>
              </a:rPr>
              <a:t>(</a:t>
            </a:r>
            <a:r>
              <a:rPr lang="zh-CN" altLang="en-US" sz="2400" dirty="0">
                <a:solidFill>
                  <a:srgbClr val="333399"/>
                </a:solidFill>
                <a:latin typeface="Cambria Math" panose="02040503050406030204" pitchFamily="18" charset="0"/>
                <a:ea typeface="方正卡通简体" panose="03000509000000000000" pitchFamily="65" charset="-122"/>
              </a:rPr>
              <a:t>该集合称为随机跳转集合</a:t>
            </a:r>
            <a:r>
              <a:rPr lang="en-US" altLang="zh-CN" sz="2400" dirty="0">
                <a:solidFill>
                  <a:srgbClr val="333399"/>
                </a:solidFill>
                <a:latin typeface="Cambria Math" panose="02040503050406030204" pitchFamily="18" charset="0"/>
                <a:ea typeface="方正卡通简体" panose="03000509000000000000" pitchFamily="65" charset="-122"/>
              </a:rPr>
              <a:t>—teleport set ), </a:t>
            </a:r>
            <a:r>
              <a:rPr lang="en-US" altLang="zh-CN" sz="2400" dirty="0" err="1">
                <a:solidFill>
                  <a:srgbClr val="FF0000"/>
                </a:solidFill>
                <a:latin typeface="Cambria Math" panose="02040503050406030204" pitchFamily="18" charset="0"/>
                <a:ea typeface="方正卡通简体" panose="03000509000000000000" pitchFamily="65" charset="-122"/>
              </a:rPr>
              <a:t>e</a:t>
            </a:r>
            <a:r>
              <a:rPr lang="en-US" altLang="zh-CN" sz="2400" baseline="-25000" dirty="0" err="1">
                <a:solidFill>
                  <a:srgbClr val="FF0000"/>
                </a:solidFill>
                <a:latin typeface="Cambria Math" panose="02040503050406030204" pitchFamily="18" charset="0"/>
                <a:ea typeface="方正卡通简体" panose="03000509000000000000" pitchFamily="65" charset="-122"/>
              </a:rPr>
              <a:t>s</a:t>
            </a:r>
            <a:r>
              <a:rPr lang="zh-CN" altLang="en-US" sz="2400" dirty="0">
                <a:solidFill>
                  <a:srgbClr val="333399"/>
                </a:solidFill>
                <a:latin typeface="Cambria Math" panose="02040503050406030204" pitchFamily="18" charset="0"/>
                <a:ea typeface="方正卡通简体" panose="03000509000000000000" pitchFamily="65" charset="-122"/>
              </a:rPr>
              <a:t>一个向量，如果其分量对应的网页属于</a:t>
            </a:r>
            <a:r>
              <a:rPr lang="en-US" altLang="zh-CN" sz="2400" dirty="0">
                <a:solidFill>
                  <a:srgbClr val="FF0000"/>
                </a:solidFill>
                <a:latin typeface="Cambria Math" panose="02040503050406030204" pitchFamily="18" charset="0"/>
                <a:ea typeface="方正卡通简体" panose="03000509000000000000" pitchFamily="65" charset="-122"/>
              </a:rPr>
              <a:t>S</a:t>
            </a:r>
            <a:r>
              <a:rPr lang="zh-CN" altLang="en-US" sz="2400" dirty="0">
                <a:solidFill>
                  <a:srgbClr val="333399"/>
                </a:solidFill>
                <a:latin typeface="Cambria Math" panose="02040503050406030204" pitchFamily="18" charset="0"/>
                <a:ea typeface="方正卡通简体" panose="03000509000000000000" pitchFamily="65" charset="-122"/>
              </a:rPr>
              <a:t>，则该分量置为</a:t>
            </a:r>
            <a:r>
              <a:rPr lang="en-US" altLang="zh-CN" sz="2400" dirty="0">
                <a:solidFill>
                  <a:srgbClr val="FF0000"/>
                </a:solidFill>
                <a:latin typeface="Cambria Math" panose="02040503050406030204" pitchFamily="18" charset="0"/>
                <a:ea typeface="方正卡通简体" panose="03000509000000000000" pitchFamily="65" charset="-122"/>
              </a:rPr>
              <a:t>1</a:t>
            </a:r>
            <a:r>
              <a:rPr lang="zh-CN" altLang="en-US" sz="2400" dirty="0">
                <a:solidFill>
                  <a:srgbClr val="333399"/>
                </a:solidFill>
                <a:latin typeface="Cambria Math" panose="02040503050406030204" pitchFamily="18" charset="0"/>
                <a:ea typeface="方正卡通简体" panose="03000509000000000000" pitchFamily="65" charset="-122"/>
              </a:rPr>
              <a:t>，否则为</a:t>
            </a:r>
            <a:r>
              <a:rPr lang="en-US" altLang="zh-CN" sz="2400" dirty="0">
                <a:solidFill>
                  <a:srgbClr val="FF0000"/>
                </a:solidFill>
                <a:latin typeface="Cambria Math" panose="02040503050406030204" pitchFamily="18" charset="0"/>
                <a:ea typeface="方正卡通简体" panose="03000509000000000000" pitchFamily="65" charset="-122"/>
              </a:rPr>
              <a:t>O</a:t>
            </a:r>
            <a:r>
              <a:rPr lang="zh-CN" altLang="en-US" sz="2400" dirty="0">
                <a:solidFill>
                  <a:srgbClr val="333399"/>
                </a:solidFill>
                <a:latin typeface="Cambria Math" panose="02040503050406030204" pitchFamily="18" charset="0"/>
                <a:ea typeface="方正卡通简体" panose="03000509000000000000" pitchFamily="65" charset="-122"/>
              </a:rPr>
              <a:t>。</a:t>
            </a:r>
            <a:endParaRPr lang="en-US" altLang="zh-CN" sz="2400" dirty="0">
              <a:solidFill>
                <a:srgbClr val="333399"/>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en-US" altLang="zh-CN" sz="2400" dirty="0">
                <a:solidFill>
                  <a:srgbClr val="333399"/>
                </a:solidFill>
                <a:latin typeface="Cambria Math" panose="02040503050406030204" pitchFamily="18" charset="0"/>
                <a:ea typeface="方正卡通简体" panose="03000509000000000000" pitchFamily="65" charset="-122"/>
              </a:rPr>
              <a:t> </a:t>
            </a:r>
            <a:r>
              <a:rPr lang="zh-CN" altLang="en-US" sz="2400" dirty="0">
                <a:solidFill>
                  <a:srgbClr val="333399"/>
                </a:solidFill>
                <a:latin typeface="Cambria Math" panose="02040503050406030204" pitchFamily="18" charset="0"/>
                <a:ea typeface="方正卡通简体" panose="03000509000000000000" pitchFamily="65" charset="-122"/>
              </a:rPr>
              <a:t>设 </a:t>
            </a:r>
            <a:r>
              <a:rPr lang="en-US" altLang="zh-CN" sz="2400" dirty="0">
                <a:solidFill>
                  <a:srgbClr val="333399"/>
                </a:solidFill>
                <a:latin typeface="Cambria Math" panose="02040503050406030204" pitchFamily="18" charset="0"/>
                <a:ea typeface="方正卡通简体" panose="03000509000000000000" pitchFamily="65" charset="-122"/>
              </a:rPr>
              <a:t>M</a:t>
            </a:r>
            <a:r>
              <a:rPr lang="zh-CN" altLang="en-US" sz="2400" dirty="0">
                <a:solidFill>
                  <a:srgbClr val="333399"/>
                </a:solidFill>
                <a:latin typeface="Cambria Math" panose="02040503050406030204" pitchFamily="18" charset="0"/>
                <a:ea typeface="方正卡通简体" panose="03000509000000000000" pitchFamily="65" charset="-122"/>
              </a:rPr>
              <a:t>是</a:t>
            </a:r>
            <a:r>
              <a:rPr lang="en-US" altLang="zh-CN" sz="2400" dirty="0">
                <a:solidFill>
                  <a:srgbClr val="333399"/>
                </a:solidFill>
                <a:latin typeface="Cambria Math" panose="02040503050406030204" pitchFamily="18" charset="0"/>
                <a:ea typeface="方正卡通简体" panose="03000509000000000000" pitchFamily="65" charset="-122"/>
              </a:rPr>
              <a:t>web</a:t>
            </a:r>
            <a:r>
              <a:rPr lang="zh-CN" altLang="en-US" sz="2400" dirty="0">
                <a:solidFill>
                  <a:srgbClr val="333399"/>
                </a:solidFill>
                <a:latin typeface="Cambria Math" panose="02040503050406030204" pitchFamily="18" charset="0"/>
                <a:ea typeface="方正卡通简体" panose="03000509000000000000" pitchFamily="65" charset="-122"/>
              </a:rPr>
              <a:t>转移概率矩阵，而</a:t>
            </a:r>
            <a:r>
              <a:rPr lang="en-US" altLang="zh-CN" sz="2400" dirty="0">
                <a:solidFill>
                  <a:srgbClr val="333399"/>
                </a:solidFill>
                <a:latin typeface="Cambria Math" panose="02040503050406030204" pitchFamily="18" charset="0"/>
                <a:ea typeface="方正卡通简体" panose="03000509000000000000" pitchFamily="65" charset="-122"/>
              </a:rPr>
              <a:t>|S|</a:t>
            </a:r>
            <a:r>
              <a:rPr lang="zh-CN" altLang="en-US" sz="2400" dirty="0">
                <a:solidFill>
                  <a:srgbClr val="333399"/>
                </a:solidFill>
                <a:latin typeface="Cambria Math" panose="02040503050406030204" pitchFamily="18" charset="0"/>
                <a:ea typeface="方正卡通简体" panose="03000509000000000000" pitchFamily="65" charset="-122"/>
              </a:rPr>
              <a:t>是集合</a:t>
            </a:r>
            <a:r>
              <a:rPr lang="en-US" altLang="zh-CN" sz="2400" dirty="0">
                <a:solidFill>
                  <a:srgbClr val="333399"/>
                </a:solidFill>
                <a:latin typeface="Cambria Math" panose="02040503050406030204" pitchFamily="18" charset="0"/>
                <a:ea typeface="方正卡通简体" panose="03000509000000000000" pitchFamily="65" charset="-122"/>
              </a:rPr>
              <a:t>S</a:t>
            </a:r>
            <a:r>
              <a:rPr lang="zh-CN" altLang="en-US" sz="2400" dirty="0">
                <a:solidFill>
                  <a:srgbClr val="333399"/>
                </a:solidFill>
                <a:latin typeface="Cambria Math" panose="02040503050406030204" pitchFamily="18" charset="0"/>
                <a:ea typeface="方正卡通简体" panose="03000509000000000000" pitchFamily="65" charset="-122"/>
              </a:rPr>
              <a:t>的大小</a:t>
            </a:r>
            <a:endParaRPr lang="en-US" altLang="zh-CN" sz="2400" dirty="0">
              <a:solidFill>
                <a:srgbClr val="333399"/>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endParaRPr lang="en-US" altLang="zh-CN" sz="2400" dirty="0">
              <a:solidFill>
                <a:srgbClr val="333399"/>
              </a:solidFill>
              <a:latin typeface="Cambria Math" panose="02040503050406030204" pitchFamily="18" charset="0"/>
              <a:ea typeface="方正卡通简体" panose="03000509000000000000" pitchFamily="65" charset="-122"/>
            </a:endParaRPr>
          </a:p>
          <a:p>
            <a:pPr marL="89154" indent="0" algn="just">
              <a:buNone/>
            </a:pPr>
            <a:r>
              <a:rPr lang="en-US" altLang="zh-CN" sz="3000" dirty="0">
                <a:solidFill>
                  <a:srgbClr val="333399"/>
                </a:solidFill>
                <a:latin typeface="Cambria Math" panose="02040503050406030204" pitchFamily="18" charset="0"/>
                <a:ea typeface="方正卡通简体" panose="03000509000000000000" pitchFamily="65" charset="-122"/>
              </a:rPr>
              <a:t>                        </a:t>
            </a:r>
            <a:r>
              <a:rPr lang="en-US" altLang="zh-CN" sz="3000" dirty="0">
                <a:solidFill>
                  <a:schemeClr val="accent2">
                    <a:lumMod val="50000"/>
                  </a:schemeClr>
                </a:solidFill>
                <a:latin typeface="Cambria Math" panose="02040503050406030204" pitchFamily="18" charset="0"/>
                <a:ea typeface="方正卡通简体" panose="03000509000000000000" pitchFamily="65" charset="-122"/>
              </a:rPr>
              <a:t>v’=</a:t>
            </a:r>
            <a:r>
              <a:rPr lang="el-GR" altLang="zh-CN" sz="3000" dirty="0">
                <a:solidFill>
                  <a:schemeClr val="accent1">
                    <a:lumMod val="50000"/>
                  </a:schemeClr>
                </a:solidFill>
                <a:latin typeface="Cambria Math" panose="02040503050406030204" pitchFamily="18" charset="0"/>
                <a:ea typeface="方正卡通简体" panose="03000509000000000000" pitchFamily="65" charset="-122"/>
              </a:rPr>
              <a:t>β</a:t>
            </a:r>
            <a:r>
              <a:rPr lang="en-US" altLang="zh-CN" sz="3000" dirty="0" err="1">
                <a:solidFill>
                  <a:srgbClr val="002060"/>
                </a:solidFill>
                <a:latin typeface="Cambria Math" panose="02040503050406030204" pitchFamily="18" charset="0"/>
                <a:ea typeface="方正卡通简体" panose="03000509000000000000" pitchFamily="65" charset="-122"/>
              </a:rPr>
              <a:t>M</a:t>
            </a:r>
            <a:r>
              <a:rPr lang="en-US" altLang="zh-CN" sz="3000" dirty="0" err="1">
                <a:solidFill>
                  <a:schemeClr val="accent2">
                    <a:lumMod val="50000"/>
                  </a:schemeClr>
                </a:solidFill>
                <a:latin typeface="Cambria Math" panose="02040503050406030204" pitchFamily="18" charset="0"/>
                <a:ea typeface="方正卡通简体" panose="03000509000000000000" pitchFamily="65" charset="-122"/>
              </a:rPr>
              <a:t>v</a:t>
            </a:r>
            <a:r>
              <a:rPr lang="en-US" altLang="zh-CN" sz="3000" dirty="0">
                <a:solidFill>
                  <a:srgbClr val="333399"/>
                </a:solidFill>
                <a:latin typeface="Cambria Math" panose="02040503050406030204" pitchFamily="18" charset="0"/>
                <a:ea typeface="方正卡通简体" panose="03000509000000000000" pitchFamily="65" charset="-122"/>
              </a:rPr>
              <a:t>+ </a:t>
            </a:r>
            <a:r>
              <a:rPr lang="en-US" altLang="zh-CN" sz="3000" dirty="0">
                <a:solidFill>
                  <a:schemeClr val="accent1">
                    <a:lumMod val="50000"/>
                  </a:schemeClr>
                </a:solidFill>
                <a:latin typeface="Cambria Math" panose="02040503050406030204" pitchFamily="18" charset="0"/>
                <a:ea typeface="方正卡通简体" panose="03000509000000000000" pitchFamily="65" charset="-122"/>
              </a:rPr>
              <a:t>(1-</a:t>
            </a:r>
            <a:r>
              <a:rPr lang="el-GR" altLang="zh-CN" sz="3000" dirty="0">
                <a:solidFill>
                  <a:schemeClr val="accent1">
                    <a:lumMod val="50000"/>
                  </a:schemeClr>
                </a:solidFill>
                <a:latin typeface="Cambria Math" panose="02040503050406030204" pitchFamily="18" charset="0"/>
                <a:ea typeface="方正卡通简体" panose="03000509000000000000" pitchFamily="65" charset="-122"/>
              </a:rPr>
              <a:t>β</a:t>
            </a:r>
            <a:r>
              <a:rPr lang="en-US" altLang="zh-CN" sz="3000" dirty="0">
                <a:solidFill>
                  <a:schemeClr val="accent1">
                    <a:lumMod val="50000"/>
                  </a:schemeClr>
                </a:solidFill>
                <a:latin typeface="Cambria Math" panose="02040503050406030204" pitchFamily="18" charset="0"/>
                <a:ea typeface="方正卡通简体" panose="03000509000000000000" pitchFamily="65" charset="-122"/>
              </a:rPr>
              <a:t>) </a:t>
            </a:r>
            <a:r>
              <a:rPr lang="en-US" altLang="zh-CN" sz="3000" dirty="0" err="1">
                <a:solidFill>
                  <a:srgbClr val="FF0000"/>
                </a:solidFill>
                <a:latin typeface="Cambria Math" panose="02040503050406030204" pitchFamily="18" charset="0"/>
                <a:ea typeface="方正卡通简体" panose="03000509000000000000" pitchFamily="65" charset="-122"/>
              </a:rPr>
              <a:t>e</a:t>
            </a:r>
            <a:r>
              <a:rPr lang="en-US" altLang="zh-CN" sz="3000" baseline="-25000" dirty="0" err="1">
                <a:solidFill>
                  <a:srgbClr val="FF0000"/>
                </a:solidFill>
                <a:latin typeface="Cambria Math" panose="02040503050406030204" pitchFamily="18" charset="0"/>
                <a:ea typeface="方正卡通简体" panose="03000509000000000000" pitchFamily="65" charset="-122"/>
              </a:rPr>
              <a:t>s</a:t>
            </a:r>
            <a:r>
              <a:rPr lang="en-US" altLang="zh-CN" sz="3000" dirty="0">
                <a:solidFill>
                  <a:srgbClr val="333399"/>
                </a:solidFill>
                <a:latin typeface="Cambria Math" panose="02040503050406030204" pitchFamily="18" charset="0"/>
                <a:ea typeface="方正卡通简体" panose="03000509000000000000" pitchFamily="65" charset="-122"/>
              </a:rPr>
              <a:t>/</a:t>
            </a:r>
            <a:r>
              <a:rPr lang="en-US" altLang="zh-CN" sz="3000" dirty="0">
                <a:solidFill>
                  <a:srgbClr val="00B050"/>
                </a:solidFill>
                <a:latin typeface="Cambria Math" panose="02040503050406030204" pitchFamily="18" charset="0"/>
                <a:ea typeface="方正卡通简体" panose="03000509000000000000" pitchFamily="65" charset="-122"/>
              </a:rPr>
              <a:t>|S|</a:t>
            </a:r>
          </a:p>
        </p:txBody>
      </p:sp>
    </p:spTree>
    <p:extLst>
      <p:ext uri="{BB962C8B-B14F-4D97-AF65-F5344CB8AC3E}">
        <p14:creationId xmlns:p14="http://schemas.microsoft.com/office/powerpoint/2010/main" val="1019884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5.3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56</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5.3 .2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有偏的随机游走模型</a:t>
            </a:r>
            <a:endPar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33587" y="2150269"/>
            <a:ext cx="4645581" cy="764381"/>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lgn="just">
              <a:buNone/>
            </a:pP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例</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5.10 </a:t>
            </a:r>
            <a:r>
              <a:rPr lang="el-GR" altLang="zh-CN" sz="2400" dirty="0">
                <a:solidFill>
                  <a:schemeClr val="accent2">
                    <a:lumMod val="50000"/>
                  </a:schemeClr>
                </a:solidFill>
                <a:latin typeface="Cambria Math" panose="02040503050406030204" pitchFamily="18" charset="0"/>
                <a:ea typeface="方正卡通简体" panose="03000509000000000000" pitchFamily="65" charset="-122"/>
              </a:rPr>
              <a:t>β</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=0.8  S={B</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D}</a:t>
            </a:r>
          </a:p>
        </p:txBody>
      </p:sp>
      <p:pic>
        <p:nvPicPr>
          <p:cNvPr id="3" name="图片 2"/>
          <p:cNvPicPr>
            <a:picLocks noChangeAspect="1"/>
          </p:cNvPicPr>
          <p:nvPr/>
        </p:nvPicPr>
        <p:blipFill>
          <a:blip r:embed="rId3"/>
          <a:stretch>
            <a:fillRect/>
          </a:stretch>
        </p:blipFill>
        <p:spPr>
          <a:xfrm>
            <a:off x="5557636" y="2136556"/>
            <a:ext cx="3129164" cy="2650980"/>
          </a:xfrm>
          <a:prstGeom prst="rect">
            <a:avLst/>
          </a:prstGeom>
        </p:spPr>
      </p:pic>
      <p:pic>
        <p:nvPicPr>
          <p:cNvPr id="4" name="图片 3"/>
          <p:cNvPicPr>
            <a:picLocks noChangeAspect="1"/>
          </p:cNvPicPr>
          <p:nvPr/>
        </p:nvPicPr>
        <p:blipFill>
          <a:blip r:embed="rId4"/>
          <a:stretch>
            <a:fillRect/>
          </a:stretch>
        </p:blipFill>
        <p:spPr>
          <a:xfrm>
            <a:off x="228600" y="3143250"/>
            <a:ext cx="4742067" cy="2023110"/>
          </a:xfrm>
          <a:prstGeom prst="rect">
            <a:avLst/>
          </a:prstGeom>
        </p:spPr>
      </p:pic>
      <p:sp>
        <p:nvSpPr>
          <p:cNvPr id="7" name="矩形 6"/>
          <p:cNvSpPr/>
          <p:nvPr/>
        </p:nvSpPr>
        <p:spPr>
          <a:xfrm>
            <a:off x="556174" y="5183466"/>
            <a:ext cx="3580275" cy="523220"/>
          </a:xfrm>
          <a:prstGeom prst="rect">
            <a:avLst/>
          </a:prstGeom>
        </p:spPr>
        <p:txBody>
          <a:bodyPr wrap="none">
            <a:spAutoFit/>
          </a:bodyPr>
          <a:lstStyle/>
          <a:p>
            <a:pPr marL="89154" indent="0" algn="just">
              <a:buNone/>
            </a:pPr>
            <a:r>
              <a:rPr lang="en-US" altLang="zh-CN" sz="2800" dirty="0">
                <a:solidFill>
                  <a:schemeClr val="accent2">
                    <a:lumMod val="50000"/>
                  </a:schemeClr>
                </a:solidFill>
                <a:latin typeface="Cambria Math" panose="02040503050406030204" pitchFamily="18" charset="0"/>
                <a:ea typeface="方正卡通简体" panose="03000509000000000000" pitchFamily="65" charset="-122"/>
              </a:rPr>
              <a:t>v’=</a:t>
            </a:r>
            <a:r>
              <a:rPr lang="el-GR" altLang="zh-CN" sz="2800" dirty="0">
                <a:solidFill>
                  <a:schemeClr val="accent1">
                    <a:lumMod val="50000"/>
                  </a:schemeClr>
                </a:solidFill>
                <a:latin typeface="Cambria Math" panose="02040503050406030204" pitchFamily="18" charset="0"/>
                <a:ea typeface="方正卡通简体" panose="03000509000000000000" pitchFamily="65" charset="-122"/>
              </a:rPr>
              <a:t>β</a:t>
            </a:r>
            <a:r>
              <a:rPr lang="en-US" altLang="zh-CN" sz="2800" dirty="0" err="1">
                <a:solidFill>
                  <a:srgbClr val="002060"/>
                </a:solidFill>
                <a:latin typeface="Cambria Math" panose="02040503050406030204" pitchFamily="18" charset="0"/>
                <a:ea typeface="方正卡通简体" panose="03000509000000000000" pitchFamily="65" charset="-122"/>
              </a:rPr>
              <a:t>M</a:t>
            </a:r>
            <a:r>
              <a:rPr lang="en-US" altLang="zh-CN" sz="2800" dirty="0" err="1">
                <a:solidFill>
                  <a:schemeClr val="accent2">
                    <a:lumMod val="50000"/>
                  </a:schemeClr>
                </a:solidFill>
                <a:latin typeface="Cambria Math" panose="02040503050406030204" pitchFamily="18" charset="0"/>
                <a:ea typeface="方正卡通简体" panose="03000509000000000000" pitchFamily="65" charset="-122"/>
              </a:rPr>
              <a:t>v</a:t>
            </a:r>
            <a:r>
              <a:rPr lang="en-US" altLang="zh-CN" sz="2800" dirty="0">
                <a:solidFill>
                  <a:srgbClr val="333399"/>
                </a:solidFill>
                <a:latin typeface="Cambria Math" panose="02040503050406030204" pitchFamily="18" charset="0"/>
                <a:ea typeface="方正卡通简体" panose="03000509000000000000" pitchFamily="65" charset="-122"/>
              </a:rPr>
              <a:t>+ </a:t>
            </a:r>
            <a:r>
              <a:rPr lang="en-US" altLang="zh-CN" sz="2800" dirty="0">
                <a:solidFill>
                  <a:schemeClr val="accent1">
                    <a:lumMod val="50000"/>
                  </a:schemeClr>
                </a:solidFill>
                <a:latin typeface="Cambria Math" panose="02040503050406030204" pitchFamily="18" charset="0"/>
                <a:ea typeface="方正卡通简体" panose="03000509000000000000" pitchFamily="65" charset="-122"/>
              </a:rPr>
              <a:t>(1-</a:t>
            </a:r>
            <a:r>
              <a:rPr lang="el-GR" altLang="zh-CN" sz="2800" dirty="0">
                <a:solidFill>
                  <a:schemeClr val="accent1">
                    <a:lumMod val="50000"/>
                  </a:schemeClr>
                </a:solidFill>
                <a:latin typeface="Cambria Math" panose="02040503050406030204" pitchFamily="18" charset="0"/>
                <a:ea typeface="方正卡通简体" panose="03000509000000000000" pitchFamily="65" charset="-122"/>
              </a:rPr>
              <a:t>β</a:t>
            </a:r>
            <a:r>
              <a:rPr lang="en-US" altLang="zh-CN" sz="2800" dirty="0">
                <a:solidFill>
                  <a:schemeClr val="accent1">
                    <a:lumMod val="50000"/>
                  </a:schemeClr>
                </a:solidFill>
                <a:latin typeface="Cambria Math" panose="02040503050406030204" pitchFamily="18" charset="0"/>
                <a:ea typeface="方正卡通简体" panose="03000509000000000000" pitchFamily="65" charset="-122"/>
              </a:rPr>
              <a:t>) </a:t>
            </a:r>
            <a:r>
              <a:rPr lang="en-US" altLang="zh-CN" sz="2800" dirty="0" err="1">
                <a:solidFill>
                  <a:srgbClr val="FF0000"/>
                </a:solidFill>
                <a:latin typeface="Cambria Math" panose="02040503050406030204" pitchFamily="18" charset="0"/>
                <a:ea typeface="方正卡通简体" panose="03000509000000000000" pitchFamily="65" charset="-122"/>
              </a:rPr>
              <a:t>e</a:t>
            </a:r>
            <a:r>
              <a:rPr lang="en-US" altLang="zh-CN" sz="2800" baseline="-25000" dirty="0" err="1">
                <a:solidFill>
                  <a:srgbClr val="FF0000"/>
                </a:solidFill>
                <a:latin typeface="Cambria Math" panose="02040503050406030204" pitchFamily="18" charset="0"/>
                <a:ea typeface="方正卡通简体" panose="03000509000000000000" pitchFamily="65" charset="-122"/>
              </a:rPr>
              <a:t>s</a:t>
            </a:r>
            <a:r>
              <a:rPr lang="en-US" altLang="zh-CN" sz="2800" dirty="0">
                <a:solidFill>
                  <a:srgbClr val="333399"/>
                </a:solidFill>
                <a:latin typeface="Cambria Math" panose="02040503050406030204" pitchFamily="18" charset="0"/>
                <a:ea typeface="方正卡通简体" panose="03000509000000000000" pitchFamily="65" charset="-122"/>
              </a:rPr>
              <a:t>/</a:t>
            </a:r>
            <a:r>
              <a:rPr lang="en-US" altLang="zh-CN" sz="2800" dirty="0">
                <a:solidFill>
                  <a:srgbClr val="00B050"/>
                </a:solidFill>
                <a:latin typeface="Cambria Math" panose="02040503050406030204" pitchFamily="18" charset="0"/>
                <a:ea typeface="方正卡通简体" panose="03000509000000000000" pitchFamily="65" charset="-122"/>
              </a:rPr>
              <a:t>|S|</a:t>
            </a:r>
          </a:p>
        </p:txBody>
      </p:sp>
    </p:spTree>
    <p:extLst>
      <p:ext uri="{BB962C8B-B14F-4D97-AF65-F5344CB8AC3E}">
        <p14:creationId xmlns:p14="http://schemas.microsoft.com/office/powerpoint/2010/main" val="2892323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5.3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57</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5.3 .2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有偏的随机游走模型</a:t>
            </a:r>
            <a:endPar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33587" y="2150269"/>
            <a:ext cx="4645581" cy="764381"/>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lgn="just">
              <a:buNone/>
            </a:pP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例</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5.10 </a:t>
            </a:r>
            <a:r>
              <a:rPr lang="el-GR" altLang="zh-CN" sz="2400" dirty="0">
                <a:solidFill>
                  <a:schemeClr val="accent2">
                    <a:lumMod val="50000"/>
                  </a:schemeClr>
                </a:solidFill>
                <a:latin typeface="Cambria Math" panose="02040503050406030204" pitchFamily="18" charset="0"/>
                <a:ea typeface="方正卡通简体" panose="03000509000000000000" pitchFamily="65" charset="-122"/>
              </a:rPr>
              <a:t>β</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=0.8  S={B</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D}</a:t>
            </a:r>
          </a:p>
        </p:txBody>
      </p:sp>
      <p:pic>
        <p:nvPicPr>
          <p:cNvPr id="3" name="图片 2"/>
          <p:cNvPicPr>
            <a:picLocks noChangeAspect="1"/>
          </p:cNvPicPr>
          <p:nvPr/>
        </p:nvPicPr>
        <p:blipFill>
          <a:blip r:embed="rId3"/>
          <a:stretch>
            <a:fillRect/>
          </a:stretch>
        </p:blipFill>
        <p:spPr>
          <a:xfrm>
            <a:off x="5557636" y="2136556"/>
            <a:ext cx="3129164" cy="2650980"/>
          </a:xfrm>
          <a:prstGeom prst="rect">
            <a:avLst/>
          </a:prstGeom>
        </p:spPr>
      </p:pic>
      <p:pic>
        <p:nvPicPr>
          <p:cNvPr id="7" name="图片 6"/>
          <p:cNvPicPr>
            <a:picLocks noChangeAspect="1"/>
          </p:cNvPicPr>
          <p:nvPr/>
        </p:nvPicPr>
        <p:blipFill>
          <a:blip r:embed="rId4"/>
          <a:stretch>
            <a:fillRect/>
          </a:stretch>
        </p:blipFill>
        <p:spPr>
          <a:xfrm>
            <a:off x="228600" y="2720724"/>
            <a:ext cx="4686500" cy="1378382"/>
          </a:xfrm>
          <a:prstGeom prst="rect">
            <a:avLst/>
          </a:prstGeom>
        </p:spPr>
      </p:pic>
      <p:pic>
        <p:nvPicPr>
          <p:cNvPr id="8" name="图片 7"/>
          <p:cNvPicPr>
            <a:picLocks noChangeAspect="1"/>
          </p:cNvPicPr>
          <p:nvPr/>
        </p:nvPicPr>
        <p:blipFill>
          <a:blip r:embed="rId5"/>
          <a:stretch>
            <a:fillRect/>
          </a:stretch>
        </p:blipFill>
        <p:spPr>
          <a:xfrm>
            <a:off x="130016" y="5053063"/>
            <a:ext cx="4441985" cy="1566384"/>
          </a:xfrm>
          <a:prstGeom prst="rect">
            <a:avLst/>
          </a:prstGeom>
        </p:spPr>
      </p:pic>
      <p:sp>
        <p:nvSpPr>
          <p:cNvPr id="4" name="文本框 3"/>
          <p:cNvSpPr txBox="1"/>
          <p:nvPr/>
        </p:nvSpPr>
        <p:spPr>
          <a:xfrm>
            <a:off x="304800" y="4556703"/>
            <a:ext cx="3886200" cy="461665"/>
          </a:xfrm>
          <a:prstGeom prst="rect">
            <a:avLst/>
          </a:prstGeom>
        </p:spPr>
        <p:txBody>
          <a:bodyPr vert="horz" lIns="41148" tIns="68580" rtlCol="0">
            <a:normAutofit/>
          </a:bodyPr>
          <a:lstStyle>
            <a:defPPr>
              <a:defRPr lang="en-US"/>
            </a:defPPr>
            <a:lvl1pPr marL="89154" indent="0" algn="just">
              <a:spcBef>
                <a:spcPts val="0"/>
              </a:spcBef>
              <a:buClr>
                <a:schemeClr val="accent1"/>
              </a:buClr>
              <a:buSzPct val="80000"/>
              <a:buFont typeface="Wingdings 2"/>
              <a:buNone/>
              <a:defRPr kumimoji="0" sz="2400">
                <a:solidFill>
                  <a:schemeClr val="accent2">
                    <a:lumMod val="50000"/>
                  </a:schemeClr>
                </a:solidFill>
                <a:latin typeface="Cambria Math" panose="02040503050406030204" pitchFamily="18" charset="0"/>
                <a:ea typeface="方正卡通简体" panose="03000509000000000000" pitchFamily="65" charset="-122"/>
                <a:cs typeface="Calibri" pitchFamily="34" charset="0"/>
              </a:defRPr>
            </a:lvl1pPr>
            <a:lvl2pPr marL="731520" indent="-274320">
              <a:spcBef>
                <a:spcPct val="20000"/>
              </a:spcBef>
              <a:buClr>
                <a:schemeClr val="accent2"/>
              </a:buClr>
              <a:buSzPct val="100000"/>
              <a:buFont typeface="Wingdings" pitchFamily="2" charset="2"/>
              <a:buChar char="§"/>
              <a:defRPr kumimoji="0" sz="2800">
                <a:latin typeface="Calibri" pitchFamily="34" charset="0"/>
                <a:cs typeface="Calibri" pitchFamily="34" charset="0"/>
              </a:defRPr>
            </a:lvl2pPr>
            <a:lvl3pPr marL="996696" indent="-228600">
              <a:spcBef>
                <a:spcPct val="20000"/>
              </a:spcBef>
              <a:buClr>
                <a:schemeClr val="accent3"/>
              </a:buClr>
              <a:buSzPct val="100000"/>
              <a:buFont typeface="Wingdings" pitchFamily="2" charset="2"/>
              <a:buChar char="§"/>
              <a:defRPr kumimoji="0" sz="2400">
                <a:latin typeface="Calibri" pitchFamily="34" charset="0"/>
                <a:cs typeface="Calibri" pitchFamily="34" charset="0"/>
              </a:defRPr>
            </a:lvl3pPr>
            <a:lvl4pPr marL="1216152" indent="-182880">
              <a:spcBef>
                <a:spcPct val="20000"/>
              </a:spcBef>
              <a:buClr>
                <a:schemeClr val="accent4"/>
              </a:buClr>
              <a:buSzPct val="100000"/>
              <a:buFont typeface="Wingdings" pitchFamily="2" charset="2"/>
              <a:buChar char="§"/>
              <a:defRPr kumimoji="0" sz="2000">
                <a:latin typeface="Calibri" pitchFamily="34" charset="0"/>
                <a:cs typeface="Calibri" pitchFamily="34" charset="0"/>
              </a:defRPr>
            </a:lvl4pPr>
            <a:lvl5pPr marL="1426464" indent="-182880">
              <a:spcBef>
                <a:spcPct val="20000"/>
              </a:spcBef>
              <a:buClr>
                <a:schemeClr val="accent5"/>
              </a:buClr>
              <a:buSzPct val="100000"/>
              <a:buFont typeface="Wingdings" pitchFamily="2" charset="2"/>
              <a:buChar char="§"/>
              <a:defRPr kumimoji="0" sz="2000">
                <a:latin typeface="Calibri" pitchFamily="34" charset="0"/>
                <a:cs typeface="Calibri" pitchFamily="34" charset="0"/>
              </a:defRPr>
            </a:lvl5pPr>
            <a:lvl6pPr marL="1627632" indent="-182880">
              <a:spcBef>
                <a:spcPct val="20000"/>
              </a:spcBef>
              <a:buClr>
                <a:schemeClr val="accent6"/>
              </a:buClr>
              <a:buSzPct val="100000"/>
              <a:buFont typeface="Wingdings 2"/>
              <a:buChar char=""/>
              <a:defRPr kumimoji="0" sz="2000"/>
            </a:lvl6pPr>
            <a:lvl7pPr marL="1828800" indent="-182880">
              <a:spcBef>
                <a:spcPct val="20000"/>
              </a:spcBef>
              <a:buClr>
                <a:schemeClr val="accent1"/>
              </a:buClr>
              <a:buSzPct val="100000"/>
              <a:buFont typeface="Wingdings 2"/>
              <a:buChar char=""/>
              <a:defRPr kumimoji="0"/>
            </a:lvl7pPr>
            <a:lvl8pPr marL="2029968" indent="-182880">
              <a:spcBef>
                <a:spcPct val="20000"/>
              </a:spcBef>
              <a:buClr>
                <a:schemeClr val="accent2"/>
              </a:buClr>
              <a:buFont typeface="Wingdings 2" pitchFamily="18" charset="2"/>
              <a:buChar char=""/>
              <a:defRPr kumimoji="0"/>
            </a:lvl8pPr>
            <a:lvl9pPr marL="2231136" indent="-182880">
              <a:spcBef>
                <a:spcPct val="20000"/>
              </a:spcBef>
              <a:buClr>
                <a:schemeClr val="accent3"/>
              </a:buClr>
              <a:buFont typeface="Wingdings 2" pitchFamily="18" charset="2"/>
              <a:buChar char=""/>
              <a:defRPr kumimoji="0" baseline="0"/>
            </a:lvl9pPr>
          </a:lstStyle>
          <a:p>
            <a:r>
              <a:rPr lang="zh-CN" altLang="en-US" sz="1800" dirty="0"/>
              <a:t>例</a:t>
            </a:r>
            <a:r>
              <a:rPr lang="en-US" altLang="zh-CN" sz="1800" dirty="0"/>
              <a:t>5.2</a:t>
            </a:r>
            <a:r>
              <a:rPr lang="zh-CN" altLang="en-US" sz="1800" dirty="0"/>
              <a:t>的迭代结果</a:t>
            </a:r>
          </a:p>
        </p:txBody>
      </p:sp>
    </p:spTree>
    <p:extLst>
      <p:ext uri="{BB962C8B-B14F-4D97-AF65-F5344CB8AC3E}">
        <p14:creationId xmlns:p14="http://schemas.microsoft.com/office/powerpoint/2010/main" val="876916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5.3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58</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5.3 .3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的使用</a:t>
            </a: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lgn="just">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 确定哪些主题需要构建特定的</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向量</a:t>
            </a:r>
            <a:r>
              <a:rPr lang="en-US" altLang="zh-CN" sz="2400" dirty="0">
                <a:solidFill>
                  <a:srgbClr val="0070C0"/>
                </a:solidFill>
                <a:latin typeface="Cambria Math" panose="02040503050406030204" pitchFamily="18" charset="0"/>
                <a:ea typeface="方正卡通简体" panose="03000509000000000000" pitchFamily="65" charset="-122"/>
              </a:rPr>
              <a:t>;</a:t>
            </a:r>
          </a:p>
          <a:p>
            <a:pPr algn="just">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对每个主题选择一个随机跳转集合，使用该集合来计算面向当前主题的</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向量值</a:t>
            </a:r>
            <a:r>
              <a:rPr lang="en-US" altLang="zh-CN" sz="2400" dirty="0">
                <a:solidFill>
                  <a:srgbClr val="0070C0"/>
                </a:solidFill>
                <a:latin typeface="Cambria Math" panose="02040503050406030204" pitchFamily="18" charset="0"/>
                <a:ea typeface="方正卡通简体" panose="03000509000000000000" pitchFamily="65" charset="-122"/>
              </a:rPr>
              <a:t>;</a:t>
            </a:r>
          </a:p>
          <a:p>
            <a:pPr algn="just">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对特定的搜索查询请求，寻找一种方法来确定最相关的主题或主题集合</a:t>
            </a:r>
            <a:r>
              <a:rPr lang="en-US" altLang="zh-CN" sz="2400" dirty="0">
                <a:solidFill>
                  <a:srgbClr val="0070C0"/>
                </a:solidFill>
                <a:latin typeface="Cambria Math" panose="02040503050406030204" pitchFamily="18" charset="0"/>
                <a:ea typeface="方正卡通简体" panose="03000509000000000000" pitchFamily="65" charset="-122"/>
              </a:rPr>
              <a:t>;</a:t>
            </a:r>
          </a:p>
          <a:p>
            <a:pPr algn="just">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对用户查询，应用步骤</a:t>
            </a:r>
            <a:r>
              <a:rPr lang="en-US" altLang="zh-CN" sz="2400" dirty="0">
                <a:solidFill>
                  <a:srgbClr val="0070C0"/>
                </a:solidFill>
                <a:latin typeface="Cambria Math" panose="02040503050406030204" pitchFamily="18" charset="0"/>
                <a:ea typeface="方正卡通简体" panose="03000509000000000000" pitchFamily="65" charset="-122"/>
              </a:rPr>
              <a:t>(3)</a:t>
            </a:r>
            <a:r>
              <a:rPr lang="zh-CN" altLang="en-US" sz="2400" dirty="0">
                <a:solidFill>
                  <a:srgbClr val="0070C0"/>
                </a:solidFill>
                <a:latin typeface="Cambria Math" panose="02040503050406030204" pitchFamily="18" charset="0"/>
                <a:ea typeface="方正卡通简体" panose="03000509000000000000" pitchFamily="65" charset="-122"/>
              </a:rPr>
              <a:t>中选出的主题或主题集合的</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向量来返回应答结果。</a:t>
            </a:r>
            <a:endParaRPr lang="en-US" altLang="zh-CN" sz="3000" dirty="0">
              <a:solidFill>
                <a:srgbClr val="00B050"/>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4056648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5.3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59</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5.3 .3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面向主题的</a:t>
            </a: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的使用</a:t>
            </a: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lgn="just">
              <a:buNone/>
            </a:pPr>
            <a:r>
              <a:rPr lang="zh-CN" altLang="en-US" sz="2400" dirty="0">
                <a:solidFill>
                  <a:srgbClr val="0070C0"/>
                </a:solidFill>
                <a:latin typeface="Cambria Math" panose="02040503050406030204" pitchFamily="18" charset="0"/>
                <a:ea typeface="方正卡通简体" panose="03000509000000000000" pitchFamily="65" charset="-122"/>
              </a:rPr>
              <a:t>对特定的搜索查询请求，寻找一种方法来确定最相关的主题或主题集合</a:t>
            </a:r>
            <a:r>
              <a:rPr lang="en-US" altLang="zh-CN" sz="2400" dirty="0">
                <a:solidFill>
                  <a:srgbClr val="0070C0"/>
                </a:solidFill>
                <a:latin typeface="Cambria Math" panose="02040503050406030204" pitchFamily="18" charset="0"/>
                <a:ea typeface="方正卡通简体" panose="03000509000000000000" pitchFamily="65" charset="-122"/>
              </a:rPr>
              <a:t>;</a:t>
            </a:r>
          </a:p>
          <a:p>
            <a:pPr algn="just">
              <a:buFont typeface="Wingdings" panose="05000000000000000000" pitchFamily="2" charset="2"/>
              <a:buChar char="n"/>
            </a:pPr>
            <a:r>
              <a:rPr lang="en-US" altLang="zh-CN" sz="2400" dirty="0">
                <a:solidFill>
                  <a:srgbClr val="0070C0"/>
                </a:solidFill>
                <a:latin typeface="Cambria Math" panose="02040503050406030204" pitchFamily="18" charset="0"/>
                <a:ea typeface="方正卡通简体" panose="03000509000000000000" pitchFamily="65" charset="-122"/>
              </a:rPr>
              <a:t> </a:t>
            </a:r>
            <a:r>
              <a:rPr lang="zh-CN" altLang="en-US" sz="2400" dirty="0">
                <a:solidFill>
                  <a:srgbClr val="0070C0"/>
                </a:solidFill>
                <a:latin typeface="Cambria Math" panose="02040503050406030204" pitchFamily="18" charset="0"/>
                <a:ea typeface="方正卡通简体" panose="03000509000000000000" pitchFamily="65" charset="-122"/>
              </a:rPr>
              <a:t>允许用户从菜单中选择一个主题。</a:t>
            </a:r>
            <a:endParaRPr lang="en-US" altLang="zh-CN" sz="2400" dirty="0">
              <a:solidFill>
                <a:srgbClr val="0070C0"/>
              </a:solidFill>
              <a:latin typeface="Cambria Math" panose="02040503050406030204" pitchFamily="18" charset="0"/>
              <a:ea typeface="方正卡通简体" panose="03000509000000000000" pitchFamily="65" charset="-122"/>
            </a:endParaRPr>
          </a:p>
          <a:p>
            <a:pPr marL="118872" indent="0" algn="just">
              <a:buNone/>
            </a:pPr>
            <a:r>
              <a:rPr lang="zh-CN" altLang="en-US" sz="2400" dirty="0">
                <a:solidFill>
                  <a:srgbClr val="0070C0"/>
                </a:solidFill>
                <a:latin typeface="Cambria Math" panose="02040503050406030204" pitchFamily="18" charset="0"/>
                <a:ea typeface="方正卡通简体" panose="03000509000000000000" pitchFamily="65" charset="-122"/>
              </a:rPr>
              <a:t>     </a:t>
            </a:r>
            <a:r>
              <a:rPr lang="zh-CN" altLang="en-US" sz="2400" dirty="0">
                <a:solidFill>
                  <a:srgbClr val="00B050"/>
                </a:solidFill>
                <a:latin typeface="Cambria Math" panose="02040503050406030204" pitchFamily="18" charset="0"/>
                <a:ea typeface="方正卡通简体" panose="03000509000000000000" pitchFamily="65" charset="-122"/>
              </a:rPr>
              <a:t>（当下主流社交</a:t>
            </a:r>
            <a:r>
              <a:rPr lang="en-US" altLang="zh-CN" sz="2400" dirty="0">
                <a:solidFill>
                  <a:srgbClr val="00B050"/>
                </a:solidFill>
                <a:latin typeface="Cambria Math" panose="02040503050406030204" pitchFamily="18" charset="0"/>
                <a:ea typeface="方正卡通简体" panose="03000509000000000000" pitchFamily="65" charset="-122"/>
              </a:rPr>
              <a:t>App</a:t>
            </a:r>
            <a:r>
              <a:rPr lang="zh-CN" altLang="en-US" sz="2400" dirty="0">
                <a:solidFill>
                  <a:srgbClr val="00B050"/>
                </a:solidFill>
                <a:latin typeface="Cambria Math" panose="02040503050406030204" pitchFamily="18" charset="0"/>
                <a:ea typeface="方正卡通简体" panose="03000509000000000000" pitchFamily="65" charset="-122"/>
              </a:rPr>
              <a:t>第一次使用时非常常见）</a:t>
            </a:r>
          </a:p>
          <a:p>
            <a:pPr algn="just">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 通过用户最近搜索查询或者最近搜索的</a:t>
            </a:r>
            <a:r>
              <a:rPr lang="en-US" altLang="zh-CN" sz="2400" dirty="0">
                <a:solidFill>
                  <a:srgbClr val="0070C0"/>
                </a:solidFill>
                <a:latin typeface="Cambria Math" panose="02040503050406030204" pitchFamily="18" charset="0"/>
                <a:ea typeface="方正卡通简体" panose="03000509000000000000" pitchFamily="65" charset="-122"/>
              </a:rPr>
              <a:t>Web</a:t>
            </a:r>
            <a:r>
              <a:rPr lang="zh-CN" altLang="en-US" sz="2400" dirty="0">
                <a:solidFill>
                  <a:srgbClr val="0070C0"/>
                </a:solidFill>
                <a:latin typeface="Cambria Math" panose="02040503050406030204" pitchFamily="18" charset="0"/>
                <a:ea typeface="方正卡通简体" panose="03000509000000000000" pitchFamily="65" charset="-122"/>
              </a:rPr>
              <a:t>网页上的词来推断主题。我们需要讨论如何基于词汇集合来推出一个主题</a:t>
            </a:r>
          </a:p>
          <a:p>
            <a:pPr algn="just">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利用用户的信息</a:t>
            </a:r>
            <a:r>
              <a:rPr lang="en-US" altLang="zh-CN" sz="2400" dirty="0">
                <a:solidFill>
                  <a:srgbClr val="0070C0"/>
                </a:solidFill>
                <a:latin typeface="Cambria Math" panose="02040503050406030204" pitchFamily="18" charset="0"/>
                <a:ea typeface="方正卡通简体" panose="03000509000000000000" pitchFamily="65" charset="-122"/>
              </a:rPr>
              <a:t>(</a:t>
            </a:r>
            <a:r>
              <a:rPr lang="zh-CN" altLang="en-US" sz="2400" dirty="0">
                <a:solidFill>
                  <a:srgbClr val="0070C0"/>
                </a:solidFill>
                <a:latin typeface="Cambria Math" panose="02040503050406030204" pitchFamily="18" charset="0"/>
                <a:ea typeface="方正卡通简体" panose="03000509000000000000" pitchFamily="65" charset="-122"/>
              </a:rPr>
              <a:t>如他们的收藏夹或者</a:t>
            </a:r>
            <a:r>
              <a:rPr lang="en-US" altLang="zh-CN" sz="2400" dirty="0">
                <a:solidFill>
                  <a:srgbClr val="0070C0"/>
                </a:solidFill>
                <a:latin typeface="Cambria Math" panose="02040503050406030204" pitchFamily="18" charset="0"/>
                <a:ea typeface="方正卡通简体" panose="03000509000000000000" pitchFamily="65" charset="-122"/>
              </a:rPr>
              <a:t>Facebook</a:t>
            </a:r>
            <a:r>
              <a:rPr lang="zh-CN" altLang="en-US" sz="2400" dirty="0">
                <a:solidFill>
                  <a:srgbClr val="0070C0"/>
                </a:solidFill>
                <a:latin typeface="Cambria Math" panose="02040503050406030204" pitchFamily="18" charset="0"/>
                <a:ea typeface="方正卡通简体" panose="03000509000000000000" pitchFamily="65" charset="-122"/>
              </a:rPr>
              <a:t>上列出的兴趣</a:t>
            </a:r>
            <a:r>
              <a:rPr lang="en-US" altLang="zh-CN" sz="2400" dirty="0">
                <a:solidFill>
                  <a:srgbClr val="0070C0"/>
                </a:solidFill>
                <a:latin typeface="Cambria Math" panose="02040503050406030204" pitchFamily="18" charset="0"/>
                <a:ea typeface="方正卡通简体" panose="03000509000000000000" pitchFamily="65" charset="-122"/>
              </a:rPr>
              <a:t>)</a:t>
            </a:r>
            <a:r>
              <a:rPr lang="zh-CN" altLang="en-US" sz="2400" dirty="0">
                <a:solidFill>
                  <a:srgbClr val="0070C0"/>
                </a:solidFill>
                <a:latin typeface="Cambria Math" panose="02040503050406030204" pitchFamily="18" charset="0"/>
                <a:ea typeface="方正卡通简体" panose="03000509000000000000" pitchFamily="65" charset="-122"/>
              </a:rPr>
              <a:t>来推断主题。</a:t>
            </a:r>
            <a:endParaRPr lang="en-US" altLang="zh-CN" sz="2400" dirty="0">
              <a:solidFill>
                <a:srgbClr val="0070C0"/>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1827557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535"/>
            <a:ext cx="8229600" cy="987552"/>
          </a:xfrm>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a:t>
            </a:fld>
            <a:endParaRPr lang="en-US"/>
          </a:p>
        </p:txBody>
      </p:sp>
      <p:sp>
        <p:nvSpPr>
          <p:cNvPr id="13" name="内容占位符 2"/>
          <p:cNvSpPr>
            <a:spLocks noGrp="1"/>
          </p:cNvSpPr>
          <p:nvPr>
            <p:ph idx="1"/>
          </p:nvPr>
        </p:nvSpPr>
        <p:spPr>
          <a:xfrm>
            <a:off x="285750" y="1655065"/>
            <a:ext cx="8801100" cy="4139945"/>
          </a:xfrm>
        </p:spPr>
        <p:txBody>
          <a:bodyPr>
            <a:normAutofit/>
          </a:bodyPr>
          <a:lstStyle/>
          <a:p>
            <a:pPr marL="89154" indent="0">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5.1.1</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早期的搜索引擎及词项作弊</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a:p>
            <a:pPr marL="89154" indent="0">
              <a:buNone/>
            </a:pPr>
            <a:r>
              <a:rPr lang="zh-CN" altLang="en-US" dirty="0">
                <a:solidFill>
                  <a:schemeClr val="accent3">
                    <a:lumMod val="50000"/>
                  </a:schemeClr>
                </a:solidFill>
                <a:latin typeface="方正卡通简体" panose="03000509000000000000" pitchFamily="65" charset="-122"/>
                <a:ea typeface="方正卡通简体" panose="03000509000000000000" pitchFamily="65" charset="-122"/>
              </a:rPr>
              <a:t>什么是搜索引擎？</a:t>
            </a:r>
            <a:endParaRPr lang="en-US" altLang="zh-CN" dirty="0">
              <a:solidFill>
                <a:schemeClr val="accent3">
                  <a:lumMod val="50000"/>
                </a:schemeClr>
              </a:solidFill>
              <a:latin typeface="方正卡通简体" panose="03000509000000000000" pitchFamily="65" charset="-122"/>
              <a:ea typeface="方正卡通简体" panose="03000509000000000000" pitchFamily="65" charset="-122"/>
            </a:endParaRPr>
          </a:p>
          <a:p>
            <a:pPr marL="89154" indent="0">
              <a:buNone/>
            </a:pPr>
            <a:r>
              <a:rPr lang="zh-CN" altLang="en-US" dirty="0">
                <a:solidFill>
                  <a:srgbClr val="002060"/>
                </a:solidFill>
                <a:latin typeface="方正卡通简体" panose="03000509000000000000" pitchFamily="65" charset="-122"/>
                <a:ea typeface="方正卡通简体" panose="03000509000000000000" pitchFamily="65" charset="-122"/>
                <a:cs typeface="萝莉体 第二版" panose="02000500000000000000" pitchFamily="2" charset="-122"/>
              </a:rPr>
              <a:t>所谓搜索引擎，就是根据用户需求与一定算法，运用特定策略从互联网检索出制定信息反馈给用户的一门检索技术。搜索引擎依托于多种技术。</a:t>
            </a:r>
            <a:endParaRPr lang="en-US" altLang="zh-CN" dirty="0">
              <a:solidFill>
                <a:srgbClr val="002060"/>
              </a:solidFill>
              <a:latin typeface="方正卡通简体" panose="03000509000000000000" pitchFamily="65" charset="-122"/>
              <a:ea typeface="方正卡通简体" panose="03000509000000000000" pitchFamily="65" charset="-122"/>
              <a:cs typeface="萝莉体 第二版" panose="02000500000000000000" pitchFamily="2" charset="-122"/>
            </a:endParaRPr>
          </a:p>
          <a:p>
            <a:pPr marL="89154" indent="0">
              <a:buNone/>
            </a:pPr>
            <a:endParaRPr lang="en-US" altLang="zh-CN" dirty="0">
              <a:solidFill>
                <a:srgbClr val="002060"/>
              </a:solidFill>
              <a:latin typeface="方正卡通简体" panose="03000509000000000000" pitchFamily="65" charset="-122"/>
              <a:ea typeface="方正卡通简体" panose="03000509000000000000" pitchFamily="65" charset="-122"/>
              <a:cs typeface="萝莉体 第二版" panose="02000500000000000000" pitchFamily="2" charset="-122"/>
            </a:endParaRPr>
          </a:p>
          <a:p>
            <a:pPr marL="89154" indent="0">
              <a:buNone/>
            </a:pPr>
            <a:r>
              <a:rPr lang="zh-CN" altLang="en-US" dirty="0">
                <a:solidFill>
                  <a:schemeClr val="accent2">
                    <a:lumMod val="50000"/>
                  </a:schemeClr>
                </a:solidFill>
                <a:latin typeface="方正卡通简体" panose="03000509000000000000" pitchFamily="65" charset="-122"/>
                <a:ea typeface="方正卡通简体" panose="03000509000000000000" pitchFamily="65" charset="-122"/>
                <a:cs typeface="萝莉体 第二版" panose="02000500000000000000" pitchFamily="2" charset="-122"/>
              </a:rPr>
              <a:t>搜索引擎是伴随互联网的发展而产生和发展的，互联网已成为人们学习、工作和生活中不可缺少的平台，几乎每个人上网都会使用搜索引擎。搜索引擎大致经历了四代的发展。</a:t>
            </a:r>
            <a:endParaRPr lang="en-US" altLang="zh-CN" dirty="0">
              <a:solidFill>
                <a:schemeClr val="accent2">
                  <a:lumMod val="50000"/>
                </a:schemeClr>
              </a:solidFill>
              <a:latin typeface="方正卡通简体" panose="03000509000000000000" pitchFamily="65" charset="-122"/>
              <a:ea typeface="方正卡通简体" panose="03000509000000000000" pitchFamily="65" charset="-122"/>
              <a:cs typeface="萝莉体 第二版" panose="02000500000000000000" pitchFamily="2" charset="-122"/>
            </a:endParaRPr>
          </a:p>
          <a:p>
            <a:pPr marL="89154" indent="0">
              <a:buNone/>
            </a:pPr>
            <a:endParaRPr lang="zh-CN" altLang="en-US" sz="2850" dirty="0">
              <a:solidFill>
                <a:schemeClr val="tx2">
                  <a:lumMod val="60000"/>
                  <a:lumOff val="4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3" name="文本框 2">
            <a:extLst>
              <a:ext uri="{FF2B5EF4-FFF2-40B4-BE49-F238E27FC236}">
                <a16:creationId xmlns:a16="http://schemas.microsoft.com/office/drawing/2014/main" id="{D6915FBF-DCD0-6726-2C62-8C963BDED444}"/>
              </a:ext>
            </a:extLst>
          </p:cNvPr>
          <p:cNvSpPr txBox="1"/>
          <p:nvPr/>
        </p:nvSpPr>
        <p:spPr>
          <a:xfrm>
            <a:off x="1828800" y="5333345"/>
            <a:ext cx="5715000" cy="461665"/>
          </a:xfrm>
          <a:prstGeom prst="rect">
            <a:avLst/>
          </a:prstGeom>
          <a:noFill/>
        </p:spPr>
        <p:txBody>
          <a:bodyPr wrap="square" rtlCol="0">
            <a:spAutoFit/>
          </a:bodyPr>
          <a:lstStyle/>
          <a:p>
            <a:pPr algn="ctr"/>
            <a:r>
              <a:rPr kumimoji="1" lang="zh-CN" altLang="en-US" sz="2400" b="1" dirty="0">
                <a:solidFill>
                  <a:srgbClr val="FF0000"/>
                </a:solidFill>
              </a:rPr>
              <a:t>搜索引擎是缓解“信息过载”的核心工具</a:t>
            </a:r>
          </a:p>
        </p:txBody>
      </p:sp>
    </p:spTree>
    <p:extLst>
      <p:ext uri="{BB962C8B-B14F-4D97-AF65-F5344CB8AC3E}">
        <p14:creationId xmlns:p14="http://schemas.microsoft.com/office/powerpoint/2010/main" val="261278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5.4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链接作弊</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60</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5.4.1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垃圾农场的架构</a:t>
            </a: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893183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lgn="just">
              <a:buNone/>
            </a:pPr>
            <a:r>
              <a:rPr lang="zh-CN" altLang="en-US" sz="2400" dirty="0">
                <a:solidFill>
                  <a:srgbClr val="0070C0"/>
                </a:solidFill>
                <a:latin typeface="Cambria Math" panose="02040503050406030204" pitchFamily="18" charset="0"/>
                <a:ea typeface="方正卡通简体" panose="03000509000000000000" pitchFamily="65" charset="-122"/>
              </a:rPr>
              <a:t>谷歌使用的</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以及其他一些技术能够使得词项作弊方法失效，作弊者又开始设计方法来欺骗</a:t>
            </a:r>
            <a:r>
              <a:rPr lang="en-US" altLang="zh-CN" sz="2400" dirty="0">
                <a:solidFill>
                  <a:srgbClr val="0070C0"/>
                </a:solidFill>
                <a:latin typeface="Cambria Math" panose="02040503050406030204" pitchFamily="18" charset="0"/>
                <a:ea typeface="方正卡通简体" panose="03000509000000000000" pitchFamily="65" charset="-122"/>
              </a:rPr>
              <a:t>PageRank</a:t>
            </a:r>
            <a:r>
              <a:rPr lang="zh-CN" altLang="en-US" sz="2400" dirty="0">
                <a:solidFill>
                  <a:srgbClr val="0070C0"/>
                </a:solidFill>
                <a:latin typeface="Cambria Math" panose="02040503050406030204" pitchFamily="18" charset="0"/>
                <a:ea typeface="方正卡通简体" panose="03000509000000000000" pitchFamily="65" charset="-122"/>
              </a:rPr>
              <a:t>算法以夸大某些网页的重要性。</a:t>
            </a:r>
            <a:endParaRPr lang="en-US" altLang="zh-CN" sz="2400" dirty="0">
              <a:solidFill>
                <a:srgbClr val="0070C0"/>
              </a:solidFill>
              <a:latin typeface="Cambria Math" panose="02040503050406030204" pitchFamily="18" charset="0"/>
              <a:ea typeface="方正卡通简体" panose="03000509000000000000" pitchFamily="65" charset="-122"/>
            </a:endParaRPr>
          </a:p>
          <a:p>
            <a:pPr marL="89154" indent="0" algn="just">
              <a:buNone/>
            </a:pPr>
            <a:r>
              <a:rPr lang="zh-CN" altLang="en-US" sz="2400" dirty="0">
                <a:solidFill>
                  <a:srgbClr val="FF0000"/>
                </a:solidFill>
                <a:latin typeface="Cambria Math" panose="02040503050406030204" pitchFamily="18" charset="0"/>
                <a:ea typeface="方正卡通简体" panose="03000509000000000000" pitchFamily="65" charset="-122"/>
              </a:rPr>
              <a:t>这种人工增加网页</a:t>
            </a:r>
            <a:r>
              <a:rPr lang="en-US" altLang="zh-CN" sz="2400" dirty="0">
                <a:solidFill>
                  <a:srgbClr val="FF0000"/>
                </a:solidFill>
                <a:latin typeface="Cambria Math" panose="02040503050406030204" pitchFamily="18" charset="0"/>
                <a:ea typeface="方正卡通简体" panose="03000509000000000000" pitchFamily="65" charset="-122"/>
              </a:rPr>
              <a:t>PageRank</a:t>
            </a:r>
            <a:r>
              <a:rPr lang="zh-CN" altLang="en-US" sz="2400" dirty="0">
                <a:solidFill>
                  <a:srgbClr val="FF0000"/>
                </a:solidFill>
                <a:latin typeface="Cambria Math" panose="02040503050406030204" pitchFamily="18" charset="0"/>
                <a:ea typeface="方正卡通简体" panose="03000509000000000000" pitchFamily="65" charset="-122"/>
              </a:rPr>
              <a:t>的方法称为链接作弊；</a:t>
            </a:r>
            <a:endParaRPr lang="en-US" altLang="zh-CN" sz="2400" dirty="0">
              <a:solidFill>
                <a:srgbClr val="FF0000"/>
              </a:solidFill>
              <a:latin typeface="Cambria Math" panose="02040503050406030204" pitchFamily="18" charset="0"/>
              <a:ea typeface="方正卡通简体" panose="03000509000000000000" pitchFamily="65" charset="-122"/>
            </a:endParaRPr>
          </a:p>
          <a:p>
            <a:pPr marL="89154" indent="0" algn="just">
              <a:buNone/>
            </a:pP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得到的信息统称为垃圾。</a:t>
            </a:r>
            <a:endParaRPr lang="en-US" altLang="zh-CN" sz="2400" dirty="0">
              <a:solidFill>
                <a:schemeClr val="accent4">
                  <a:lumMod val="50000"/>
                </a:schemeClr>
              </a:solidFill>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1965836" y="3962400"/>
            <a:ext cx="5120764" cy="2476370"/>
          </a:xfrm>
          <a:prstGeom prst="rect">
            <a:avLst/>
          </a:prstGeom>
        </p:spPr>
      </p:pic>
    </p:spTree>
    <p:extLst>
      <p:ext uri="{BB962C8B-B14F-4D97-AF65-F5344CB8AC3E}">
        <p14:creationId xmlns:p14="http://schemas.microsoft.com/office/powerpoint/2010/main" val="2682269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5.4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链接作弊</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61</a:t>
            </a:fld>
            <a:endParaRPr lang="en-US"/>
          </a:p>
        </p:txBody>
      </p:sp>
      <p:sp>
        <p:nvSpPr>
          <p:cNvPr id="13" name="内容占位符 2"/>
          <p:cNvSpPr>
            <a:spLocks noGrp="1"/>
          </p:cNvSpPr>
          <p:nvPr>
            <p:ph idx="1"/>
          </p:nvPr>
        </p:nvSpPr>
        <p:spPr>
          <a:xfrm>
            <a:off x="130016" y="169221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5.4 .1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垃圾农场的架构</a:t>
            </a: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55019" y="2031969"/>
            <a:ext cx="4416981" cy="3829050"/>
          </a:xfrm>
          <a:prstGeom prst="rect">
            <a:avLst/>
          </a:prstGeom>
        </p:spPr>
        <p:txBody>
          <a:bodyPr vert="horz" lIns="41148" tIns="6858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lgn="just">
              <a:buNone/>
            </a:pPr>
            <a:r>
              <a:rPr lang="zh-CN" altLang="en-US" sz="2400" dirty="0">
                <a:solidFill>
                  <a:srgbClr val="0070C0"/>
                </a:solidFill>
                <a:latin typeface="Cambria Math" panose="02040503050406030204" pitchFamily="18" charset="0"/>
                <a:ea typeface="方正卡通简体" panose="03000509000000000000" pitchFamily="65" charset="-122"/>
              </a:rPr>
              <a:t>按照作弊者的观点</a:t>
            </a:r>
            <a:endParaRPr lang="en-US" altLang="zh-CN" sz="2400" dirty="0">
              <a:solidFill>
                <a:srgbClr val="0070C0"/>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不可达网页或不可达页</a:t>
            </a:r>
            <a:r>
              <a:rPr lang="en-US" altLang="zh-CN" sz="2400" dirty="0">
                <a:solidFill>
                  <a:schemeClr val="accent4">
                    <a:lumMod val="50000"/>
                  </a:schemeClr>
                </a:solidFill>
                <a:latin typeface="Cambria Math" panose="02040503050406030204" pitchFamily="18" charset="0"/>
                <a:ea typeface="方正卡通简体" panose="03000509000000000000" pitchFamily="65" charset="-122"/>
              </a:rPr>
              <a:t>(inaccessible page)</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即作弊者无法影响的网页。</a:t>
            </a:r>
            <a:endParaRPr lang="en-US" altLang="zh-CN" sz="2400" dirty="0">
              <a:solidFill>
                <a:schemeClr val="accent4">
                  <a:lumMod val="50000"/>
                </a:schemeClr>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可达网页或可达页</a:t>
            </a:r>
            <a:r>
              <a:rPr lang="en-US" altLang="zh-CN" sz="2400" dirty="0">
                <a:solidFill>
                  <a:schemeClr val="accent1">
                    <a:lumMod val="50000"/>
                  </a:schemeClr>
                </a:solidFill>
                <a:latin typeface="Cambria Math" panose="02040503050406030204" pitchFamily="18" charset="0"/>
                <a:ea typeface="方正卡通简体" panose="03000509000000000000" pitchFamily="65" charset="-122"/>
              </a:rPr>
              <a:t>(accessible page)</a:t>
            </a:r>
            <a:r>
              <a:rPr lang="zh-CN" altLang="en-US" sz="2400" dirty="0">
                <a:solidFill>
                  <a:schemeClr val="accent1">
                    <a:lumMod val="50000"/>
                  </a:schemeClr>
                </a:solidFill>
                <a:latin typeface="Cambria Math" panose="02040503050406030204" pitchFamily="18" charset="0"/>
                <a:ea typeface="方正卡通简体" panose="03000509000000000000" pitchFamily="65" charset="-122"/>
              </a:rPr>
              <a:t>这些网页虽然不受作弊者控制，但是作弊者可以影响它们。</a:t>
            </a:r>
            <a:endParaRPr lang="en-US" altLang="zh-CN" sz="2400" dirty="0">
              <a:solidFill>
                <a:schemeClr val="accent1">
                  <a:lumMod val="50000"/>
                </a:schemeClr>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en-US" altLang="zh-CN" sz="2400" dirty="0">
                <a:solidFill>
                  <a:schemeClr val="accent3">
                    <a:lumMod val="75000"/>
                  </a:schemeClr>
                </a:solidFill>
                <a:latin typeface="Cambria Math" panose="02040503050406030204" pitchFamily="18" charset="0"/>
                <a:ea typeface="方正卡通简体" panose="03000509000000000000" pitchFamily="65" charset="-122"/>
              </a:rPr>
              <a:t> </a:t>
            </a: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自有网页或自有页</a:t>
            </a:r>
            <a:r>
              <a:rPr lang="en-US" altLang="zh-CN" sz="2400" dirty="0">
                <a:solidFill>
                  <a:schemeClr val="accent3">
                    <a:lumMod val="75000"/>
                  </a:schemeClr>
                </a:solidFill>
                <a:latin typeface="Cambria Math" panose="02040503050406030204" pitchFamily="18" charset="0"/>
                <a:ea typeface="方正卡通简体" panose="03000509000000000000" pitchFamily="65" charset="-122"/>
              </a:rPr>
              <a:t>(own page )</a:t>
            </a:r>
            <a:r>
              <a:rPr lang="zh-CN" altLang="en-US" sz="2400" dirty="0">
                <a:solidFill>
                  <a:schemeClr val="accent3">
                    <a:lumMod val="75000"/>
                  </a:schemeClr>
                </a:solidFill>
                <a:latin typeface="Cambria Math" panose="02040503050406030204" pitchFamily="18" charset="0"/>
                <a:ea typeface="方正卡通简体" panose="03000509000000000000" pitchFamily="65" charset="-122"/>
              </a:rPr>
              <a:t>作弊者拥有并完全控制的网页</a:t>
            </a: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a:t>
            </a:r>
            <a:endParaRPr lang="en-US" altLang="zh-CN" sz="2400" dirty="0">
              <a:solidFill>
                <a:schemeClr val="accent4">
                  <a:lumMod val="50000"/>
                </a:schemeClr>
              </a:solidFill>
              <a:latin typeface="Cambria Math" panose="02040503050406030204" pitchFamily="18" charset="0"/>
              <a:ea typeface="方正卡通简体" panose="03000509000000000000" pitchFamily="65" charset="-122"/>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4276903" y="2260567"/>
            <a:ext cx="4867097" cy="3097244"/>
          </a:xfrm>
          <a:prstGeom prst="rect">
            <a:avLst/>
          </a:prstGeom>
        </p:spPr>
      </p:pic>
      <p:sp>
        <p:nvSpPr>
          <p:cNvPr id="3" name="矩形 2">
            <a:extLst>
              <a:ext uri="{FF2B5EF4-FFF2-40B4-BE49-F238E27FC236}">
                <a16:creationId xmlns:a16="http://schemas.microsoft.com/office/drawing/2014/main" id="{20D74F20-CA5A-FBC6-5F6F-03821D2DDD39}"/>
              </a:ext>
            </a:extLst>
          </p:cNvPr>
          <p:cNvSpPr/>
          <p:nvPr/>
        </p:nvSpPr>
        <p:spPr>
          <a:xfrm>
            <a:off x="7162800" y="2260567"/>
            <a:ext cx="1981200" cy="2844833"/>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3F734983-0B96-64B4-CBE1-9308E7659DA0}"/>
              </a:ext>
            </a:extLst>
          </p:cNvPr>
          <p:cNvSpPr txBox="1"/>
          <p:nvPr/>
        </p:nvSpPr>
        <p:spPr>
          <a:xfrm>
            <a:off x="6553200" y="1569072"/>
            <a:ext cx="2590800" cy="646331"/>
          </a:xfrm>
          <a:prstGeom prst="rect">
            <a:avLst/>
          </a:prstGeom>
          <a:noFill/>
        </p:spPr>
        <p:txBody>
          <a:bodyPr wrap="square" rtlCol="0">
            <a:spAutoFit/>
          </a:bodyPr>
          <a:lstStyle/>
          <a:p>
            <a:r>
              <a:rPr kumimoji="1" lang="zh-CN" altLang="en-US" b="1" dirty="0">
                <a:solidFill>
                  <a:srgbClr val="FF0000"/>
                </a:solidFill>
              </a:rPr>
              <a:t>让用户“进得来出不去”是垃圾农场的终极奥义！</a:t>
            </a:r>
          </a:p>
        </p:txBody>
      </p:sp>
    </p:spTree>
    <p:extLst>
      <p:ext uri="{BB962C8B-B14F-4D97-AF65-F5344CB8AC3E}">
        <p14:creationId xmlns:p14="http://schemas.microsoft.com/office/powerpoint/2010/main" val="92544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5.4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链接作弊</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62</a:t>
            </a:fld>
            <a:endParaRPr lang="en-US"/>
          </a:p>
        </p:txBody>
      </p:sp>
      <p:sp>
        <p:nvSpPr>
          <p:cNvPr id="13" name="内容占位符 2"/>
          <p:cNvSpPr>
            <a:spLocks noGrp="1"/>
          </p:cNvSpPr>
          <p:nvPr>
            <p:ph idx="1"/>
          </p:nvPr>
        </p:nvSpPr>
        <p:spPr>
          <a:xfrm>
            <a:off x="214710" y="170465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5.4.2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垃圾农场的分析</a:t>
            </a: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grpSp>
        <p:nvGrpSpPr>
          <p:cNvPr id="7" name="Group 3"/>
          <p:cNvGrpSpPr/>
          <p:nvPr/>
        </p:nvGrpSpPr>
        <p:grpSpPr>
          <a:xfrm>
            <a:off x="3839369" y="1711201"/>
            <a:ext cx="5298281" cy="2681288"/>
            <a:chOff x="631825" y="1454150"/>
            <a:chExt cx="7064375" cy="3575050"/>
          </a:xfrm>
        </p:grpSpPr>
        <p:sp>
          <p:nvSpPr>
            <p:cNvPr id="8" name="Cloud"/>
            <p:cNvSpPr>
              <a:spLocks noChangeAspect="1" noEditPoints="1" noChangeArrowheads="1"/>
            </p:cNvSpPr>
            <p:nvPr/>
          </p:nvSpPr>
          <p:spPr bwMode="auto">
            <a:xfrm>
              <a:off x="631825" y="1809750"/>
              <a:ext cx="2523477" cy="1276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US" sz="1350" dirty="0">
                <a:solidFill>
                  <a:schemeClr val="bg1"/>
                </a:solidFill>
                <a:latin typeface="Verdana" pitchFamily="34" charset="0"/>
              </a:endParaRPr>
            </a:p>
            <a:p>
              <a:r>
                <a:rPr lang="en-US" sz="1350" dirty="0">
                  <a:solidFill>
                    <a:schemeClr val="bg1"/>
                  </a:solidFill>
                  <a:latin typeface="Verdana" pitchFamily="34" charset="0"/>
                </a:rPr>
                <a:t>Inaccessible</a:t>
              </a:r>
            </a:p>
          </p:txBody>
        </p:sp>
        <p:sp>
          <p:nvSpPr>
            <p:cNvPr id="9" name="Oval 5"/>
            <p:cNvSpPr>
              <a:spLocks noChangeArrowheads="1"/>
            </p:cNvSpPr>
            <p:nvPr/>
          </p:nvSpPr>
          <p:spPr bwMode="auto">
            <a:xfrm>
              <a:off x="3962400" y="1828800"/>
              <a:ext cx="1143000" cy="3200400"/>
            </a:xfrm>
            <a:prstGeom prst="ellipse">
              <a:avLst/>
            </a:prstGeom>
            <a:noFill/>
            <a:ln w="9525">
              <a:solidFill>
                <a:srgbClr val="008000"/>
              </a:solidFill>
              <a:round/>
              <a:headEnd/>
              <a:tailEnd/>
            </a:ln>
            <a:effectLst/>
          </p:spPr>
          <p:txBody>
            <a:bodyPr wrap="none" anchor="ctr"/>
            <a:lstStyle/>
            <a:p>
              <a:endParaRPr lang="en-US" sz="1350"/>
            </a:p>
          </p:txBody>
        </p:sp>
        <p:sp>
          <p:nvSpPr>
            <p:cNvPr id="10" name="Oval 11"/>
            <p:cNvSpPr>
              <a:spLocks noChangeArrowheads="1"/>
            </p:cNvSpPr>
            <p:nvPr/>
          </p:nvSpPr>
          <p:spPr bwMode="auto">
            <a:xfrm>
              <a:off x="5724556" y="3241360"/>
              <a:ext cx="274320" cy="274320"/>
            </a:xfrm>
            <a:prstGeom prst="ellipse">
              <a:avLst/>
            </a:prstGeom>
            <a:solidFill>
              <a:srgbClr val="008000"/>
            </a:solidFill>
            <a:ln w="9525">
              <a:noFill/>
              <a:round/>
              <a:headEnd/>
              <a:tailEnd/>
            </a:ln>
            <a:effectLst/>
          </p:spPr>
          <p:txBody>
            <a:bodyPr wrap="none" anchor="ctr"/>
            <a:lstStyle/>
            <a:p>
              <a:endParaRPr lang="en-US" sz="1350"/>
            </a:p>
          </p:txBody>
        </p:sp>
        <p:sp>
          <p:nvSpPr>
            <p:cNvPr id="11" name="Oval 12"/>
            <p:cNvSpPr>
              <a:spLocks noChangeArrowheads="1"/>
            </p:cNvSpPr>
            <p:nvPr/>
          </p:nvSpPr>
          <p:spPr bwMode="auto">
            <a:xfrm>
              <a:off x="6877685" y="2416175"/>
              <a:ext cx="182880" cy="182880"/>
            </a:xfrm>
            <a:prstGeom prst="ellipse">
              <a:avLst/>
            </a:prstGeom>
            <a:solidFill>
              <a:srgbClr val="FF0000"/>
            </a:solidFill>
            <a:ln w="9525">
              <a:noFill/>
              <a:round/>
              <a:headEnd/>
              <a:tailEnd/>
            </a:ln>
            <a:effectLst/>
          </p:spPr>
          <p:txBody>
            <a:bodyPr wrap="none" anchor="ctr"/>
            <a:lstStyle/>
            <a:p>
              <a:endParaRPr lang="en-US" sz="1350"/>
            </a:p>
          </p:txBody>
        </p:sp>
        <p:sp>
          <p:nvSpPr>
            <p:cNvPr id="12" name="Oval 13"/>
            <p:cNvSpPr>
              <a:spLocks noChangeArrowheads="1"/>
            </p:cNvSpPr>
            <p:nvPr/>
          </p:nvSpPr>
          <p:spPr bwMode="auto">
            <a:xfrm>
              <a:off x="6877685" y="2911475"/>
              <a:ext cx="182880" cy="182880"/>
            </a:xfrm>
            <a:prstGeom prst="ellipse">
              <a:avLst/>
            </a:prstGeom>
            <a:solidFill>
              <a:srgbClr val="FF0000"/>
            </a:solidFill>
            <a:ln w="9525">
              <a:noFill/>
              <a:round/>
              <a:headEnd/>
              <a:tailEnd/>
            </a:ln>
            <a:effectLst/>
          </p:spPr>
          <p:txBody>
            <a:bodyPr wrap="none" anchor="ctr"/>
            <a:lstStyle/>
            <a:p>
              <a:endParaRPr lang="en-US" sz="1350"/>
            </a:p>
          </p:txBody>
        </p:sp>
        <p:sp>
          <p:nvSpPr>
            <p:cNvPr id="14" name="Oval 14"/>
            <p:cNvSpPr>
              <a:spLocks noChangeArrowheads="1"/>
            </p:cNvSpPr>
            <p:nvPr/>
          </p:nvSpPr>
          <p:spPr bwMode="auto">
            <a:xfrm>
              <a:off x="6877685" y="3406775"/>
              <a:ext cx="182880" cy="182880"/>
            </a:xfrm>
            <a:prstGeom prst="ellipse">
              <a:avLst/>
            </a:prstGeom>
            <a:solidFill>
              <a:srgbClr val="FF0000"/>
            </a:solidFill>
            <a:ln w="9525">
              <a:noFill/>
              <a:round/>
              <a:headEnd/>
              <a:tailEnd/>
            </a:ln>
            <a:effectLst/>
          </p:spPr>
          <p:txBody>
            <a:bodyPr wrap="none" anchor="ctr"/>
            <a:lstStyle/>
            <a:p>
              <a:endParaRPr lang="en-US" sz="1350"/>
            </a:p>
          </p:txBody>
        </p:sp>
        <p:sp>
          <p:nvSpPr>
            <p:cNvPr id="15" name="Oval 15"/>
            <p:cNvSpPr>
              <a:spLocks noChangeArrowheads="1"/>
            </p:cNvSpPr>
            <p:nvPr/>
          </p:nvSpPr>
          <p:spPr bwMode="auto">
            <a:xfrm>
              <a:off x="6877685" y="3902075"/>
              <a:ext cx="182880" cy="182880"/>
            </a:xfrm>
            <a:prstGeom prst="ellipse">
              <a:avLst/>
            </a:prstGeom>
            <a:solidFill>
              <a:srgbClr val="FF0000"/>
            </a:solidFill>
            <a:ln w="9525">
              <a:noFill/>
              <a:round/>
              <a:headEnd/>
              <a:tailEnd/>
            </a:ln>
            <a:effectLst/>
          </p:spPr>
          <p:txBody>
            <a:bodyPr wrap="none" anchor="ctr"/>
            <a:lstStyle/>
            <a:p>
              <a:endParaRPr lang="en-US" sz="1350"/>
            </a:p>
          </p:txBody>
        </p:sp>
        <p:sp>
          <p:nvSpPr>
            <p:cNvPr id="16" name="Oval 16"/>
            <p:cNvSpPr>
              <a:spLocks noChangeArrowheads="1"/>
            </p:cNvSpPr>
            <p:nvPr/>
          </p:nvSpPr>
          <p:spPr bwMode="auto">
            <a:xfrm>
              <a:off x="6877685" y="4397375"/>
              <a:ext cx="182880" cy="182880"/>
            </a:xfrm>
            <a:prstGeom prst="ellipse">
              <a:avLst/>
            </a:prstGeom>
            <a:solidFill>
              <a:srgbClr val="FF0000"/>
            </a:solidFill>
            <a:ln w="9525">
              <a:noFill/>
              <a:round/>
              <a:headEnd/>
              <a:tailEnd/>
            </a:ln>
            <a:effectLst/>
          </p:spPr>
          <p:txBody>
            <a:bodyPr wrap="none" anchor="ctr"/>
            <a:lstStyle/>
            <a:p>
              <a:endParaRPr lang="en-US" sz="1350"/>
            </a:p>
          </p:txBody>
        </p:sp>
        <p:sp>
          <p:nvSpPr>
            <p:cNvPr id="17" name="Oval 17"/>
            <p:cNvSpPr>
              <a:spLocks noChangeArrowheads="1"/>
            </p:cNvSpPr>
            <p:nvPr/>
          </p:nvSpPr>
          <p:spPr bwMode="auto">
            <a:xfrm>
              <a:off x="5486400" y="1981200"/>
              <a:ext cx="2209800" cy="2895600"/>
            </a:xfrm>
            <a:prstGeom prst="ellipse">
              <a:avLst/>
            </a:prstGeom>
            <a:noFill/>
            <a:ln w="9525">
              <a:solidFill>
                <a:srgbClr val="008000"/>
              </a:solidFill>
              <a:round/>
              <a:headEnd/>
              <a:tailEnd/>
            </a:ln>
            <a:effectLst/>
          </p:spPr>
          <p:txBody>
            <a:bodyPr wrap="none" anchor="ctr"/>
            <a:lstStyle/>
            <a:p>
              <a:endParaRPr lang="en-US" sz="1350"/>
            </a:p>
          </p:txBody>
        </p:sp>
        <p:sp>
          <p:nvSpPr>
            <p:cNvPr id="18" name="Line 18"/>
            <p:cNvSpPr>
              <a:spLocks noChangeShapeType="1"/>
            </p:cNvSpPr>
            <p:nvPr/>
          </p:nvSpPr>
          <p:spPr bwMode="auto">
            <a:xfrm>
              <a:off x="4500563" y="2224088"/>
              <a:ext cx="1214438" cy="1052513"/>
            </a:xfrm>
            <a:prstGeom prst="line">
              <a:avLst/>
            </a:prstGeom>
            <a:noFill/>
            <a:ln w="19050" cmpd="sng">
              <a:solidFill>
                <a:schemeClr val="tx1"/>
              </a:solidFill>
              <a:round/>
              <a:headEnd/>
              <a:tailEnd type="triangle" w="med" len="med"/>
            </a:ln>
            <a:effectLst/>
          </p:spPr>
          <p:txBody>
            <a:bodyPr/>
            <a:lstStyle/>
            <a:p>
              <a:endParaRPr lang="en-US" sz="1350"/>
            </a:p>
          </p:txBody>
        </p:sp>
        <p:sp>
          <p:nvSpPr>
            <p:cNvPr id="19" name="Line 19"/>
            <p:cNvSpPr>
              <a:spLocks noChangeShapeType="1"/>
            </p:cNvSpPr>
            <p:nvPr/>
          </p:nvSpPr>
          <p:spPr bwMode="auto">
            <a:xfrm>
              <a:off x="4572000" y="2819400"/>
              <a:ext cx="1066800" cy="533400"/>
            </a:xfrm>
            <a:prstGeom prst="line">
              <a:avLst/>
            </a:prstGeom>
            <a:noFill/>
            <a:ln w="19050" cmpd="sng">
              <a:solidFill>
                <a:schemeClr val="tx1"/>
              </a:solidFill>
              <a:round/>
              <a:headEnd/>
              <a:tailEnd type="triangle" w="med" len="med"/>
            </a:ln>
            <a:effectLst/>
          </p:spPr>
          <p:txBody>
            <a:bodyPr/>
            <a:lstStyle/>
            <a:p>
              <a:endParaRPr lang="en-US" sz="1350"/>
            </a:p>
          </p:txBody>
        </p:sp>
        <p:sp>
          <p:nvSpPr>
            <p:cNvPr id="20" name="Line 20"/>
            <p:cNvSpPr>
              <a:spLocks noChangeShapeType="1"/>
            </p:cNvSpPr>
            <p:nvPr/>
          </p:nvSpPr>
          <p:spPr bwMode="auto">
            <a:xfrm flipV="1">
              <a:off x="4572000" y="3505200"/>
              <a:ext cx="1143000" cy="457200"/>
            </a:xfrm>
            <a:prstGeom prst="line">
              <a:avLst/>
            </a:prstGeom>
            <a:noFill/>
            <a:ln w="19050" cmpd="sng">
              <a:solidFill>
                <a:schemeClr val="tx1"/>
              </a:solidFill>
              <a:round/>
              <a:headEnd/>
              <a:tailEnd type="triangle" w="med" len="med"/>
            </a:ln>
            <a:effectLst/>
          </p:spPr>
          <p:txBody>
            <a:bodyPr/>
            <a:lstStyle/>
            <a:p>
              <a:endParaRPr lang="en-US" sz="1350"/>
            </a:p>
          </p:txBody>
        </p:sp>
        <p:sp>
          <p:nvSpPr>
            <p:cNvPr id="21" name="Line 21"/>
            <p:cNvSpPr>
              <a:spLocks noChangeShapeType="1"/>
            </p:cNvSpPr>
            <p:nvPr/>
          </p:nvSpPr>
          <p:spPr bwMode="auto">
            <a:xfrm flipV="1">
              <a:off x="4572000" y="3589654"/>
              <a:ext cx="1193006" cy="906145"/>
            </a:xfrm>
            <a:prstGeom prst="line">
              <a:avLst/>
            </a:prstGeom>
            <a:noFill/>
            <a:ln w="19050" cmpd="sng">
              <a:solidFill>
                <a:schemeClr val="tx1"/>
              </a:solidFill>
              <a:round/>
              <a:headEnd/>
              <a:tailEnd type="triangle" w="med" len="med"/>
            </a:ln>
            <a:effectLst/>
          </p:spPr>
          <p:txBody>
            <a:bodyPr/>
            <a:lstStyle/>
            <a:p>
              <a:endParaRPr lang="en-US" sz="1350"/>
            </a:p>
          </p:txBody>
        </p:sp>
        <p:sp>
          <p:nvSpPr>
            <p:cNvPr id="22" name="Line 22"/>
            <p:cNvSpPr>
              <a:spLocks noChangeShapeType="1"/>
            </p:cNvSpPr>
            <p:nvPr/>
          </p:nvSpPr>
          <p:spPr bwMode="auto">
            <a:xfrm flipV="1">
              <a:off x="4572000" y="3429000"/>
              <a:ext cx="1066800" cy="76200"/>
            </a:xfrm>
            <a:prstGeom prst="line">
              <a:avLst/>
            </a:prstGeom>
            <a:noFill/>
            <a:ln w="19050" cmpd="sng">
              <a:solidFill>
                <a:schemeClr val="tx1"/>
              </a:solidFill>
              <a:round/>
              <a:headEnd/>
              <a:tailEnd type="triangle" w="med" len="med"/>
            </a:ln>
            <a:effectLst/>
          </p:spPr>
          <p:txBody>
            <a:bodyPr/>
            <a:lstStyle/>
            <a:p>
              <a:endParaRPr lang="en-US" sz="1350"/>
            </a:p>
          </p:txBody>
        </p:sp>
        <p:sp>
          <p:nvSpPr>
            <p:cNvPr id="23" name="Line 23"/>
            <p:cNvSpPr>
              <a:spLocks noChangeShapeType="1"/>
            </p:cNvSpPr>
            <p:nvPr/>
          </p:nvSpPr>
          <p:spPr bwMode="auto">
            <a:xfrm flipV="1">
              <a:off x="5998875" y="2507615"/>
              <a:ext cx="878809" cy="733744"/>
            </a:xfrm>
            <a:prstGeom prst="line">
              <a:avLst/>
            </a:prstGeom>
            <a:noFill/>
            <a:ln w="19050" cmpd="sng">
              <a:solidFill>
                <a:schemeClr val="tx1"/>
              </a:solidFill>
              <a:round/>
              <a:headEnd type="triangle" w="med" len="med"/>
              <a:tailEnd type="triangle" w="med" len="med"/>
            </a:ln>
            <a:effectLst/>
          </p:spPr>
          <p:txBody>
            <a:bodyPr/>
            <a:lstStyle/>
            <a:p>
              <a:endParaRPr lang="en-US" sz="1350"/>
            </a:p>
          </p:txBody>
        </p:sp>
        <p:sp>
          <p:nvSpPr>
            <p:cNvPr id="24" name="Line 24"/>
            <p:cNvSpPr>
              <a:spLocks noChangeShapeType="1"/>
            </p:cNvSpPr>
            <p:nvPr/>
          </p:nvSpPr>
          <p:spPr bwMode="auto">
            <a:xfrm>
              <a:off x="6070599" y="3444875"/>
              <a:ext cx="807085" cy="53340"/>
            </a:xfrm>
            <a:prstGeom prst="line">
              <a:avLst/>
            </a:prstGeom>
            <a:noFill/>
            <a:ln w="19050" cmpd="sng">
              <a:solidFill>
                <a:schemeClr val="tx1"/>
              </a:solidFill>
              <a:round/>
              <a:headEnd type="triangle" w="med" len="med"/>
              <a:tailEnd type="triangle" w="med" len="med"/>
            </a:ln>
            <a:effectLst/>
          </p:spPr>
          <p:txBody>
            <a:bodyPr/>
            <a:lstStyle/>
            <a:p>
              <a:endParaRPr lang="en-US" sz="1350"/>
            </a:p>
          </p:txBody>
        </p:sp>
        <p:sp>
          <p:nvSpPr>
            <p:cNvPr id="25" name="Line 25"/>
            <p:cNvSpPr>
              <a:spLocks noChangeShapeType="1"/>
            </p:cNvSpPr>
            <p:nvPr/>
          </p:nvSpPr>
          <p:spPr bwMode="auto">
            <a:xfrm flipV="1">
              <a:off x="6070599" y="3002915"/>
              <a:ext cx="807085" cy="349885"/>
            </a:xfrm>
            <a:prstGeom prst="line">
              <a:avLst/>
            </a:prstGeom>
            <a:noFill/>
            <a:ln w="19050" cmpd="sng">
              <a:solidFill>
                <a:schemeClr val="tx1"/>
              </a:solidFill>
              <a:round/>
              <a:headEnd type="triangle" w="med" len="med"/>
              <a:tailEnd type="triangle" w="med" len="med"/>
            </a:ln>
            <a:effectLst/>
          </p:spPr>
          <p:txBody>
            <a:bodyPr/>
            <a:lstStyle/>
            <a:p>
              <a:endParaRPr lang="en-US" sz="1350"/>
            </a:p>
          </p:txBody>
        </p:sp>
        <p:sp>
          <p:nvSpPr>
            <p:cNvPr id="26" name="Line 26"/>
            <p:cNvSpPr>
              <a:spLocks noChangeShapeType="1"/>
            </p:cNvSpPr>
            <p:nvPr/>
          </p:nvSpPr>
          <p:spPr bwMode="auto">
            <a:xfrm>
              <a:off x="6070600" y="3521075"/>
              <a:ext cx="807085" cy="419727"/>
            </a:xfrm>
            <a:prstGeom prst="line">
              <a:avLst/>
            </a:prstGeom>
            <a:noFill/>
            <a:ln w="19050" cmpd="sng">
              <a:solidFill>
                <a:schemeClr val="tx1"/>
              </a:solidFill>
              <a:round/>
              <a:headEnd type="triangle" w="med" len="med"/>
              <a:tailEnd type="triangle" w="med" len="med"/>
            </a:ln>
            <a:effectLst/>
          </p:spPr>
          <p:txBody>
            <a:bodyPr/>
            <a:lstStyle/>
            <a:p>
              <a:endParaRPr lang="en-US" sz="1350"/>
            </a:p>
          </p:txBody>
        </p:sp>
        <p:sp>
          <p:nvSpPr>
            <p:cNvPr id="27" name="Line 27"/>
            <p:cNvSpPr>
              <a:spLocks noChangeShapeType="1"/>
            </p:cNvSpPr>
            <p:nvPr/>
          </p:nvSpPr>
          <p:spPr bwMode="auto">
            <a:xfrm>
              <a:off x="5998876" y="3589654"/>
              <a:ext cx="900400" cy="860108"/>
            </a:xfrm>
            <a:prstGeom prst="line">
              <a:avLst/>
            </a:prstGeom>
            <a:noFill/>
            <a:ln w="19050" cmpd="sng">
              <a:solidFill>
                <a:schemeClr val="tx1"/>
              </a:solidFill>
              <a:round/>
              <a:headEnd type="triangle" w="med" len="med"/>
              <a:tailEnd type="triangle" w="med" len="med"/>
            </a:ln>
            <a:effectLst/>
          </p:spPr>
          <p:txBody>
            <a:bodyPr/>
            <a:lstStyle/>
            <a:p>
              <a:endParaRPr lang="en-US" sz="1350"/>
            </a:p>
          </p:txBody>
        </p:sp>
        <p:sp>
          <p:nvSpPr>
            <p:cNvPr id="28" name="Text Box 28"/>
            <p:cNvSpPr txBox="1">
              <a:spLocks noChangeArrowheads="1"/>
            </p:cNvSpPr>
            <p:nvPr/>
          </p:nvSpPr>
          <p:spPr bwMode="auto">
            <a:xfrm>
              <a:off x="5719635" y="2834480"/>
              <a:ext cx="350952" cy="400109"/>
            </a:xfrm>
            <a:prstGeom prst="rect">
              <a:avLst/>
            </a:prstGeom>
            <a:noFill/>
            <a:ln w="9525">
              <a:noFill/>
              <a:miter lim="800000"/>
              <a:headEnd/>
              <a:tailEnd/>
            </a:ln>
            <a:effectLst/>
          </p:spPr>
          <p:txBody>
            <a:bodyPr wrap="none">
              <a:spAutoFit/>
            </a:bodyPr>
            <a:lstStyle/>
            <a:p>
              <a:r>
                <a:rPr lang="en-US" sz="1350" b="1" dirty="0">
                  <a:solidFill>
                    <a:srgbClr val="008000"/>
                  </a:solidFill>
                  <a:latin typeface="Verdana" pitchFamily="34" charset="0"/>
                </a:rPr>
                <a:t>t</a:t>
              </a:r>
            </a:p>
          </p:txBody>
        </p:sp>
        <p:sp>
          <p:nvSpPr>
            <p:cNvPr id="29" name="Line 29"/>
            <p:cNvSpPr>
              <a:spLocks noChangeShapeType="1"/>
            </p:cNvSpPr>
            <p:nvPr/>
          </p:nvSpPr>
          <p:spPr bwMode="auto">
            <a:xfrm>
              <a:off x="3048000" y="2338388"/>
              <a:ext cx="990600" cy="252413"/>
            </a:xfrm>
            <a:prstGeom prst="line">
              <a:avLst/>
            </a:prstGeom>
            <a:noFill/>
            <a:ln w="76200" cap="sq" cmpd="dbl">
              <a:solidFill>
                <a:schemeClr val="tx1"/>
              </a:solidFill>
              <a:miter lim="800000"/>
              <a:headEnd type="arrow" w="sm" len="sm"/>
              <a:tailEnd type="arrow" w="sm" len="sm"/>
            </a:ln>
            <a:effectLst/>
          </p:spPr>
          <p:txBody>
            <a:bodyPr/>
            <a:lstStyle/>
            <a:p>
              <a:endParaRPr lang="en-US" sz="1350"/>
            </a:p>
          </p:txBody>
        </p:sp>
        <p:sp>
          <p:nvSpPr>
            <p:cNvPr id="30" name="Text Box 30"/>
            <p:cNvSpPr txBox="1">
              <a:spLocks noChangeArrowheads="1"/>
            </p:cNvSpPr>
            <p:nvPr/>
          </p:nvSpPr>
          <p:spPr bwMode="auto">
            <a:xfrm>
              <a:off x="3810000" y="1454150"/>
              <a:ext cx="1428169" cy="400109"/>
            </a:xfrm>
            <a:prstGeom prst="rect">
              <a:avLst/>
            </a:prstGeom>
            <a:noFill/>
            <a:ln w="9525">
              <a:noFill/>
              <a:miter lim="800000"/>
              <a:headEnd/>
              <a:tailEnd/>
            </a:ln>
            <a:effectLst/>
          </p:spPr>
          <p:txBody>
            <a:bodyPr wrap="none">
              <a:spAutoFit/>
            </a:bodyPr>
            <a:lstStyle/>
            <a:p>
              <a:r>
                <a:rPr lang="en-US" sz="1350" dirty="0">
                  <a:solidFill>
                    <a:srgbClr val="008000"/>
                  </a:solidFill>
                  <a:latin typeface="Verdana" pitchFamily="34" charset="0"/>
                </a:rPr>
                <a:t>Accessible</a:t>
              </a:r>
            </a:p>
          </p:txBody>
        </p:sp>
        <p:sp>
          <p:nvSpPr>
            <p:cNvPr id="31" name="Text Box 31"/>
            <p:cNvSpPr txBox="1">
              <a:spLocks noChangeArrowheads="1"/>
            </p:cNvSpPr>
            <p:nvPr/>
          </p:nvSpPr>
          <p:spPr bwMode="auto">
            <a:xfrm>
              <a:off x="6199188" y="1460501"/>
              <a:ext cx="1041311" cy="400109"/>
            </a:xfrm>
            <a:prstGeom prst="rect">
              <a:avLst/>
            </a:prstGeom>
            <a:noFill/>
            <a:ln w="9525">
              <a:noFill/>
              <a:miter lim="800000"/>
              <a:headEnd/>
              <a:tailEnd/>
            </a:ln>
            <a:effectLst/>
          </p:spPr>
          <p:txBody>
            <a:bodyPr wrap="none">
              <a:spAutoFit/>
            </a:bodyPr>
            <a:lstStyle/>
            <a:p>
              <a:r>
                <a:rPr lang="en-US" sz="1350" dirty="0">
                  <a:solidFill>
                    <a:srgbClr val="008000"/>
                  </a:solidFill>
                  <a:latin typeface="Verdana" pitchFamily="34" charset="0"/>
                </a:rPr>
                <a:t>Owned</a:t>
              </a:r>
            </a:p>
          </p:txBody>
        </p:sp>
        <p:sp>
          <p:nvSpPr>
            <p:cNvPr id="32" name="Text Box 32"/>
            <p:cNvSpPr txBox="1">
              <a:spLocks noChangeArrowheads="1"/>
            </p:cNvSpPr>
            <p:nvPr/>
          </p:nvSpPr>
          <p:spPr bwMode="auto">
            <a:xfrm>
              <a:off x="6995319" y="2211255"/>
              <a:ext cx="393699" cy="400109"/>
            </a:xfrm>
            <a:prstGeom prst="rect">
              <a:avLst/>
            </a:prstGeom>
            <a:noFill/>
            <a:ln w="9525">
              <a:noFill/>
              <a:miter lim="800000"/>
              <a:headEnd/>
              <a:tailEnd/>
            </a:ln>
            <a:effectLst/>
          </p:spPr>
          <p:txBody>
            <a:bodyPr wrap="none">
              <a:spAutoFit/>
            </a:bodyPr>
            <a:lstStyle/>
            <a:p>
              <a:r>
                <a:rPr lang="en-US" sz="1350" dirty="0">
                  <a:latin typeface="Verdana" pitchFamily="34" charset="0"/>
                </a:rPr>
                <a:t>1</a:t>
              </a:r>
            </a:p>
          </p:txBody>
        </p:sp>
        <p:sp>
          <p:nvSpPr>
            <p:cNvPr id="33" name="Text Box 33"/>
            <p:cNvSpPr txBox="1">
              <a:spLocks noChangeArrowheads="1"/>
            </p:cNvSpPr>
            <p:nvPr/>
          </p:nvSpPr>
          <p:spPr bwMode="auto">
            <a:xfrm>
              <a:off x="7010400" y="2703926"/>
              <a:ext cx="393699" cy="400109"/>
            </a:xfrm>
            <a:prstGeom prst="rect">
              <a:avLst/>
            </a:prstGeom>
            <a:noFill/>
            <a:ln w="9525">
              <a:noFill/>
              <a:miter lim="800000"/>
              <a:headEnd/>
              <a:tailEnd/>
            </a:ln>
            <a:effectLst/>
          </p:spPr>
          <p:txBody>
            <a:bodyPr wrap="none">
              <a:spAutoFit/>
            </a:bodyPr>
            <a:lstStyle/>
            <a:p>
              <a:r>
                <a:rPr lang="en-US" sz="1350" dirty="0">
                  <a:latin typeface="Verdana" pitchFamily="34" charset="0"/>
                </a:rPr>
                <a:t>2</a:t>
              </a:r>
            </a:p>
          </p:txBody>
        </p:sp>
        <p:sp>
          <p:nvSpPr>
            <p:cNvPr id="34" name="Text Box 34"/>
            <p:cNvSpPr txBox="1">
              <a:spLocks noChangeArrowheads="1"/>
            </p:cNvSpPr>
            <p:nvPr/>
          </p:nvSpPr>
          <p:spPr bwMode="auto">
            <a:xfrm>
              <a:off x="6969125" y="4191000"/>
              <a:ext cx="440720" cy="400109"/>
            </a:xfrm>
            <a:prstGeom prst="rect">
              <a:avLst/>
            </a:prstGeom>
            <a:noFill/>
            <a:ln w="9525">
              <a:noFill/>
              <a:miter lim="800000"/>
              <a:headEnd/>
              <a:tailEnd/>
            </a:ln>
            <a:effectLst/>
          </p:spPr>
          <p:txBody>
            <a:bodyPr wrap="none">
              <a:spAutoFit/>
            </a:bodyPr>
            <a:lstStyle/>
            <a:p>
              <a:r>
                <a:rPr lang="en-US" sz="1350" dirty="0">
                  <a:latin typeface="Verdana" pitchFamily="34" charset="0"/>
                </a:rPr>
                <a:t>M</a:t>
              </a:r>
            </a:p>
          </p:txBody>
        </p:sp>
        <p:sp>
          <p:nvSpPr>
            <p:cNvPr id="35" name="Oval 6"/>
            <p:cNvSpPr>
              <a:spLocks noChangeArrowheads="1"/>
            </p:cNvSpPr>
            <p:nvPr/>
          </p:nvSpPr>
          <p:spPr bwMode="auto">
            <a:xfrm>
              <a:off x="4408488" y="2133600"/>
              <a:ext cx="182563" cy="182563"/>
            </a:xfrm>
            <a:prstGeom prst="ellipse">
              <a:avLst/>
            </a:prstGeom>
            <a:solidFill>
              <a:srgbClr val="0000FF"/>
            </a:solidFill>
            <a:ln w="9525">
              <a:noFill/>
              <a:round/>
              <a:headEnd/>
              <a:tailEnd/>
            </a:ln>
            <a:effectLst/>
          </p:spPr>
          <p:txBody>
            <a:bodyPr wrap="none" anchor="ctr"/>
            <a:lstStyle/>
            <a:p>
              <a:endParaRPr lang="en-US" sz="1350"/>
            </a:p>
          </p:txBody>
        </p:sp>
        <p:sp>
          <p:nvSpPr>
            <p:cNvPr id="36" name="Oval 7"/>
            <p:cNvSpPr>
              <a:spLocks noChangeArrowheads="1"/>
            </p:cNvSpPr>
            <p:nvPr/>
          </p:nvSpPr>
          <p:spPr bwMode="auto">
            <a:xfrm>
              <a:off x="4408488" y="2743200"/>
              <a:ext cx="182563" cy="182563"/>
            </a:xfrm>
            <a:prstGeom prst="ellipse">
              <a:avLst/>
            </a:prstGeom>
            <a:solidFill>
              <a:srgbClr val="0000FF"/>
            </a:solidFill>
            <a:ln w="9525">
              <a:noFill/>
              <a:round/>
              <a:headEnd/>
              <a:tailEnd/>
            </a:ln>
            <a:effectLst/>
          </p:spPr>
          <p:txBody>
            <a:bodyPr wrap="none" anchor="ctr"/>
            <a:lstStyle/>
            <a:p>
              <a:endParaRPr lang="en-US" sz="1350"/>
            </a:p>
          </p:txBody>
        </p:sp>
        <p:sp>
          <p:nvSpPr>
            <p:cNvPr id="37" name="Oval 8"/>
            <p:cNvSpPr>
              <a:spLocks noChangeArrowheads="1"/>
            </p:cNvSpPr>
            <p:nvPr/>
          </p:nvSpPr>
          <p:spPr bwMode="auto">
            <a:xfrm>
              <a:off x="4408488" y="3429000"/>
              <a:ext cx="182563" cy="182563"/>
            </a:xfrm>
            <a:prstGeom prst="ellipse">
              <a:avLst/>
            </a:prstGeom>
            <a:solidFill>
              <a:srgbClr val="0000FF"/>
            </a:solidFill>
            <a:ln w="9525">
              <a:noFill/>
              <a:round/>
              <a:headEnd/>
              <a:tailEnd/>
            </a:ln>
            <a:effectLst/>
          </p:spPr>
          <p:txBody>
            <a:bodyPr wrap="none" anchor="ctr"/>
            <a:lstStyle/>
            <a:p>
              <a:endParaRPr lang="en-US" sz="1350"/>
            </a:p>
          </p:txBody>
        </p:sp>
        <p:sp>
          <p:nvSpPr>
            <p:cNvPr id="38" name="Oval 9"/>
            <p:cNvSpPr>
              <a:spLocks noChangeArrowheads="1"/>
            </p:cNvSpPr>
            <p:nvPr/>
          </p:nvSpPr>
          <p:spPr bwMode="auto">
            <a:xfrm>
              <a:off x="4408488" y="3886200"/>
              <a:ext cx="182563" cy="182563"/>
            </a:xfrm>
            <a:prstGeom prst="ellipse">
              <a:avLst/>
            </a:prstGeom>
            <a:solidFill>
              <a:srgbClr val="0000FF"/>
            </a:solidFill>
            <a:ln w="9525">
              <a:noFill/>
              <a:round/>
              <a:headEnd/>
              <a:tailEnd/>
            </a:ln>
            <a:effectLst/>
          </p:spPr>
          <p:txBody>
            <a:bodyPr wrap="none" anchor="ctr"/>
            <a:lstStyle/>
            <a:p>
              <a:endParaRPr lang="en-US" sz="1350"/>
            </a:p>
          </p:txBody>
        </p:sp>
        <p:sp>
          <p:nvSpPr>
            <p:cNvPr id="39" name="Oval 10"/>
            <p:cNvSpPr>
              <a:spLocks noChangeArrowheads="1"/>
            </p:cNvSpPr>
            <p:nvPr/>
          </p:nvSpPr>
          <p:spPr bwMode="auto">
            <a:xfrm>
              <a:off x="4408488" y="4419600"/>
              <a:ext cx="182563" cy="182563"/>
            </a:xfrm>
            <a:prstGeom prst="ellipse">
              <a:avLst/>
            </a:prstGeom>
            <a:solidFill>
              <a:srgbClr val="0000FF"/>
            </a:solidFill>
            <a:ln w="9525">
              <a:noFill/>
              <a:round/>
              <a:headEnd/>
              <a:tailEnd/>
            </a:ln>
            <a:effectLst/>
          </p:spPr>
          <p:txBody>
            <a:bodyPr wrap="none" anchor="ctr"/>
            <a:lstStyle/>
            <a:p>
              <a:endParaRPr lang="en-US" sz="1350"/>
            </a:p>
          </p:txBody>
        </p:sp>
      </p:grpSp>
      <mc:AlternateContent xmlns:mc="http://schemas.openxmlformats.org/markup-compatibility/2006" xmlns:a14="http://schemas.microsoft.com/office/drawing/2010/main">
        <mc:Choice Requires="a14">
          <p:sp>
            <p:nvSpPr>
              <p:cNvPr id="40" name="Rectangle 3"/>
              <p:cNvSpPr txBox="1">
                <a:spLocks noChangeArrowheads="1"/>
              </p:cNvSpPr>
              <p:nvPr/>
            </p:nvSpPr>
            <p:spPr>
              <a:xfrm>
                <a:off x="-7044" y="2012702"/>
                <a:ext cx="6204347" cy="2961644"/>
              </a:xfrm>
              <a:prstGeom prst="rect">
                <a:avLst/>
              </a:prstGeom>
            </p:spPr>
            <p:txBody>
              <a:bodyPr vert="horz" lIns="41148" tIns="68580" rtlCol="0">
                <a:normAutofit fontScale="925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2100" b="1" dirty="0">
                    <a:solidFill>
                      <a:srgbClr val="0000FF"/>
                    </a:solidFill>
                  </a:rPr>
                  <a:t>x</a:t>
                </a:r>
                <a:r>
                  <a:rPr lang="en-US" sz="2100" dirty="0"/>
                  <a:t>:</a:t>
                </a:r>
                <a:r>
                  <a:rPr lang="zh-CN" altLang="en-US" sz="2100" dirty="0"/>
                  <a:t>所有指向</a:t>
                </a:r>
                <a:r>
                  <a:rPr lang="en-US" sz="2100" dirty="0"/>
                  <a:t>t</a:t>
                </a:r>
                <a:r>
                  <a:rPr lang="zh-CN" altLang="en-US" sz="2100" dirty="0"/>
                  <a:t>的可达网页</a:t>
                </a:r>
                <a:r>
                  <a:rPr lang="en-US" altLang="zh-CN" sz="2100" dirty="0"/>
                  <a:t>p</a:t>
                </a:r>
                <a:r>
                  <a:rPr lang="zh-CN" altLang="en-US" sz="2100" dirty="0"/>
                  <a:t>的</a:t>
                </a:r>
                <a:br>
                  <a:rPr lang="en-US" altLang="zh-CN" sz="2100" dirty="0"/>
                </a:br>
                <a:r>
                  <a:rPr lang="en-US" sz="2100" dirty="0"/>
                  <a:t>PageRank</a:t>
                </a:r>
                <a:r>
                  <a:rPr lang="zh-CN" altLang="en-US" sz="2100" dirty="0"/>
                  <a:t>分量之和</a:t>
                </a:r>
                <a:endParaRPr lang="en-US" altLang="zh-CN" sz="2100" dirty="0"/>
              </a:p>
              <a:p>
                <a:r>
                  <a:rPr lang="en-US" altLang="zh-CN" sz="2100" dirty="0"/>
                  <a:t>N</a:t>
                </a:r>
                <a:r>
                  <a:rPr lang="zh-CN" altLang="en-US" sz="2100" dirty="0"/>
                  <a:t>：整个</a:t>
                </a:r>
                <a:r>
                  <a:rPr lang="en-US" altLang="zh-CN" sz="2100" dirty="0"/>
                  <a:t>Web</a:t>
                </a:r>
                <a:r>
                  <a:rPr lang="zh-CN" altLang="en-US" sz="2100" dirty="0"/>
                  <a:t>的网页个数</a:t>
                </a:r>
                <a:endParaRPr lang="en-US" altLang="zh-CN" sz="2100" dirty="0"/>
              </a:p>
              <a:p>
                <a:r>
                  <a:rPr lang="en-US" sz="2100" b="1" dirty="0">
                    <a:solidFill>
                      <a:srgbClr val="008000"/>
                    </a:solidFill>
                  </a:rPr>
                  <a:t>y</a:t>
                </a:r>
                <a:r>
                  <a:rPr lang="en-US" sz="2100" dirty="0"/>
                  <a:t>:</a:t>
                </a:r>
                <a:r>
                  <a:rPr lang="zh-CN" altLang="en-US" sz="2100" dirty="0"/>
                  <a:t>为</a:t>
                </a:r>
                <a:r>
                  <a:rPr lang="en-US" altLang="zh-CN" sz="2100" dirty="0"/>
                  <a:t>t</a:t>
                </a:r>
                <a:r>
                  <a:rPr lang="zh-CN" altLang="en-US" sz="2100" dirty="0"/>
                  <a:t>的</a:t>
                </a:r>
                <a:r>
                  <a:rPr lang="en-US" altLang="zh-CN" sz="2100" dirty="0"/>
                  <a:t>PageRank</a:t>
                </a:r>
                <a:r>
                  <a:rPr lang="en-US" sz="2100" dirty="0"/>
                  <a:t> </a:t>
                </a:r>
                <a:r>
                  <a:rPr lang="zh-CN" altLang="en-US" sz="2100" dirty="0"/>
                  <a:t>（未知）</a:t>
                </a:r>
                <a:endParaRPr lang="en-US" sz="2100" dirty="0"/>
              </a:p>
              <a:p>
                <a:r>
                  <a:rPr lang="zh-CN" altLang="en-US" sz="2100" dirty="0"/>
                  <a:t>每个支持网页的</a:t>
                </a:r>
                <a:r>
                  <a:rPr lang="en-US" altLang="zh-CN" sz="2100" dirty="0"/>
                  <a:t>PageRank</a:t>
                </a:r>
                <a:r>
                  <a:rPr lang="zh-CN" altLang="en-US" sz="2100" dirty="0"/>
                  <a:t> </a:t>
                </a:r>
                <a14:m>
                  <m:oMath xmlns:m="http://schemas.openxmlformats.org/officeDocument/2006/math">
                    <m:r>
                      <a:rPr lang="en-US" sz="2100" i="1">
                        <a:latin typeface="Cambria Math"/>
                      </a:rPr>
                      <m:t>=</m:t>
                    </m:r>
                    <m:f>
                      <m:fPr>
                        <m:ctrlPr>
                          <a:rPr lang="en-US" sz="2100" i="1">
                            <a:latin typeface="Cambria Math" panose="02040503050406030204" pitchFamily="18" charset="0"/>
                          </a:rPr>
                        </m:ctrlPr>
                      </m:fPr>
                      <m:num>
                        <m:r>
                          <a:rPr lang="en-US" sz="2100" i="1">
                            <a:latin typeface="Cambria Math"/>
                          </a:rPr>
                          <m:t>𝛽</m:t>
                        </m:r>
                        <m:r>
                          <a:rPr lang="en-US" sz="2100" b="1" i="1">
                            <a:solidFill>
                              <a:srgbClr val="008000"/>
                            </a:solidFill>
                            <a:latin typeface="Cambria Math"/>
                          </a:rPr>
                          <m:t>𝒚</m:t>
                        </m:r>
                      </m:num>
                      <m:den>
                        <m:r>
                          <a:rPr lang="en-US" sz="2100" i="1">
                            <a:latin typeface="Cambria Math"/>
                          </a:rPr>
                          <m:t>𝑀</m:t>
                        </m:r>
                      </m:den>
                    </m:f>
                    <m:r>
                      <a:rPr lang="en-US" sz="2100" i="1">
                        <a:latin typeface="Cambria Math"/>
                      </a:rPr>
                      <m:t>+</m:t>
                    </m:r>
                    <m:f>
                      <m:fPr>
                        <m:ctrlPr>
                          <a:rPr lang="en-US" sz="2100" i="1">
                            <a:latin typeface="Cambria Math" panose="02040503050406030204" pitchFamily="18" charset="0"/>
                          </a:rPr>
                        </m:ctrlPr>
                      </m:fPr>
                      <m:num>
                        <m:r>
                          <a:rPr lang="en-US" sz="2100" i="1">
                            <a:latin typeface="Cambria Math"/>
                          </a:rPr>
                          <m:t>1−</m:t>
                        </m:r>
                        <m:r>
                          <a:rPr lang="en-US" sz="2100" i="1">
                            <a:latin typeface="Cambria Math"/>
                          </a:rPr>
                          <m:t>𝛽</m:t>
                        </m:r>
                      </m:num>
                      <m:den>
                        <m:r>
                          <a:rPr lang="en-US" sz="2100" i="1">
                            <a:latin typeface="Cambria Math"/>
                          </a:rPr>
                          <m:t>𝑁</m:t>
                        </m:r>
                      </m:den>
                    </m:f>
                  </m:oMath>
                </a14:m>
                <a:r>
                  <a:rPr lang="en-US" sz="2100" dirty="0"/>
                  <a:t> </a:t>
                </a:r>
                <a:endParaRPr lang="en-US" sz="2100" u="sng" dirty="0">
                  <a:solidFill>
                    <a:srgbClr val="FF0000"/>
                  </a:solidFill>
                </a:endParaRPr>
              </a:p>
              <a:p>
                <a14:m>
                  <m:oMath xmlns:m="http://schemas.openxmlformats.org/officeDocument/2006/math">
                    <m:r>
                      <a:rPr lang="en-US" sz="2100" b="1" i="1">
                        <a:solidFill>
                          <a:srgbClr val="008000"/>
                        </a:solidFill>
                        <a:latin typeface="Cambria Math"/>
                      </a:rPr>
                      <m:t>𝒚</m:t>
                    </m:r>
                    <m:r>
                      <a:rPr lang="en-US" sz="2100" i="1">
                        <a:latin typeface="Cambria Math"/>
                      </a:rPr>
                      <m:t>=</m:t>
                    </m:r>
                    <m:r>
                      <a:rPr lang="en-US" sz="2100" i="1">
                        <a:solidFill>
                          <a:srgbClr val="0000FF"/>
                        </a:solidFill>
                        <a:latin typeface="Cambria Math"/>
                      </a:rPr>
                      <m:t>𝑥</m:t>
                    </m:r>
                    <m:r>
                      <a:rPr lang="en-US" sz="2100" i="1">
                        <a:latin typeface="Cambria Math"/>
                      </a:rPr>
                      <m:t>+</m:t>
                    </m:r>
                    <m:r>
                      <a:rPr lang="en-US" sz="2100" i="1">
                        <a:latin typeface="Cambria Math"/>
                      </a:rPr>
                      <m:t>𝛽</m:t>
                    </m:r>
                    <m:r>
                      <a:rPr lang="en-US" sz="2100" i="1">
                        <a:latin typeface="Cambria Math"/>
                      </a:rPr>
                      <m:t>𝑀</m:t>
                    </m:r>
                    <m:d>
                      <m:dPr>
                        <m:begChr m:val="["/>
                        <m:endChr m:val="]"/>
                        <m:ctrlPr>
                          <a:rPr lang="en-US" sz="2100" i="1">
                            <a:latin typeface="Cambria Math" panose="02040503050406030204" pitchFamily="18" charset="0"/>
                          </a:rPr>
                        </m:ctrlPr>
                      </m:dPr>
                      <m:e>
                        <m:f>
                          <m:fPr>
                            <m:ctrlPr>
                              <a:rPr lang="en-US" sz="2100" i="1">
                                <a:latin typeface="Cambria Math" panose="02040503050406030204" pitchFamily="18" charset="0"/>
                              </a:rPr>
                            </m:ctrlPr>
                          </m:fPr>
                          <m:num>
                            <m:r>
                              <a:rPr lang="en-US" sz="2100" i="1">
                                <a:latin typeface="Cambria Math"/>
                              </a:rPr>
                              <m:t>𝛽</m:t>
                            </m:r>
                            <m:r>
                              <a:rPr lang="en-US" sz="2100" i="1">
                                <a:solidFill>
                                  <a:srgbClr val="008000"/>
                                </a:solidFill>
                                <a:latin typeface="Cambria Math"/>
                              </a:rPr>
                              <m:t>𝑦</m:t>
                            </m:r>
                          </m:num>
                          <m:den>
                            <m:r>
                              <a:rPr lang="en-US" sz="2100" i="1">
                                <a:latin typeface="Cambria Math"/>
                              </a:rPr>
                              <m:t>𝑀</m:t>
                            </m:r>
                          </m:den>
                        </m:f>
                        <m:r>
                          <a:rPr lang="en-US" sz="2100" i="1">
                            <a:latin typeface="Cambria Math"/>
                          </a:rPr>
                          <m:t>+</m:t>
                        </m:r>
                        <m:f>
                          <m:fPr>
                            <m:ctrlPr>
                              <a:rPr lang="en-US" sz="2100" i="1">
                                <a:latin typeface="Cambria Math" panose="02040503050406030204" pitchFamily="18" charset="0"/>
                              </a:rPr>
                            </m:ctrlPr>
                          </m:fPr>
                          <m:num>
                            <m:r>
                              <a:rPr lang="en-US" sz="2100" i="1">
                                <a:latin typeface="Cambria Math"/>
                              </a:rPr>
                              <m:t>1−</m:t>
                            </m:r>
                            <m:r>
                              <a:rPr lang="en-US" sz="2100" i="1">
                                <a:latin typeface="Cambria Math"/>
                              </a:rPr>
                              <m:t>𝛽</m:t>
                            </m:r>
                          </m:num>
                          <m:den>
                            <m:r>
                              <a:rPr lang="en-US" sz="2100" i="1">
                                <a:latin typeface="Cambria Math"/>
                              </a:rPr>
                              <m:t>𝑁</m:t>
                            </m:r>
                          </m:den>
                        </m:f>
                      </m:e>
                    </m:d>
                    <m:r>
                      <a:rPr lang="en-US" sz="2100" i="1">
                        <a:latin typeface="Cambria Math"/>
                      </a:rPr>
                      <m:t>+</m:t>
                    </m:r>
                    <m:f>
                      <m:fPr>
                        <m:ctrlPr>
                          <a:rPr lang="en-US" sz="2100" i="1">
                            <a:latin typeface="Cambria Math" panose="02040503050406030204" pitchFamily="18" charset="0"/>
                          </a:rPr>
                        </m:ctrlPr>
                      </m:fPr>
                      <m:num>
                        <m:r>
                          <a:rPr lang="en-US" sz="2100" i="1">
                            <a:latin typeface="Cambria Math"/>
                          </a:rPr>
                          <m:t>1−</m:t>
                        </m:r>
                        <m:r>
                          <a:rPr lang="en-US" sz="2100" i="1">
                            <a:latin typeface="Cambria Math"/>
                          </a:rPr>
                          <m:t>𝛽</m:t>
                        </m:r>
                      </m:num>
                      <m:den>
                        <m:r>
                          <a:rPr lang="en-US" sz="2100" i="1">
                            <a:latin typeface="Cambria Math"/>
                          </a:rPr>
                          <m:t>𝑁</m:t>
                        </m:r>
                      </m:den>
                    </m:f>
                  </m:oMath>
                </a14:m>
                <a:endParaRPr lang="en-US" sz="2100" dirty="0"/>
              </a:p>
              <a:p>
                <a:pPr marL="89154" indent="0">
                  <a:buNone/>
                </a:pPr>
                <a:r>
                  <a:rPr lang="en-US" sz="2100" dirty="0"/>
                  <a:t>       </a:t>
                </a:r>
                <a14:m>
                  <m:oMath xmlns:m="http://schemas.openxmlformats.org/officeDocument/2006/math">
                    <m:r>
                      <a:rPr lang="en-US" sz="2100">
                        <a:latin typeface="Cambria Math"/>
                      </a:rPr>
                      <m:t>=</m:t>
                    </m:r>
                    <m:r>
                      <a:rPr lang="en-US" sz="2100" i="1">
                        <a:solidFill>
                          <a:srgbClr val="0000FF"/>
                        </a:solidFill>
                        <a:latin typeface="Cambria Math"/>
                      </a:rPr>
                      <m:t>𝑥</m:t>
                    </m:r>
                    <m:r>
                      <a:rPr lang="en-US" sz="2100" i="1">
                        <a:latin typeface="Cambria Math"/>
                      </a:rPr>
                      <m:t>+</m:t>
                    </m:r>
                    <m:sSup>
                      <m:sSupPr>
                        <m:ctrlPr>
                          <a:rPr lang="en-US" sz="2100" i="1">
                            <a:latin typeface="Cambria Math" panose="02040503050406030204" pitchFamily="18" charset="0"/>
                          </a:rPr>
                        </m:ctrlPr>
                      </m:sSupPr>
                      <m:e>
                        <m:r>
                          <a:rPr lang="en-US" sz="2100" i="1">
                            <a:latin typeface="Cambria Math"/>
                          </a:rPr>
                          <m:t>𝛽</m:t>
                        </m:r>
                      </m:e>
                      <m:sup>
                        <m:r>
                          <a:rPr lang="en-US" sz="2100" i="1">
                            <a:latin typeface="Cambria Math"/>
                          </a:rPr>
                          <m:t>2</m:t>
                        </m:r>
                      </m:sup>
                    </m:sSup>
                    <m:r>
                      <a:rPr lang="en-US" sz="2100" i="1">
                        <a:solidFill>
                          <a:srgbClr val="008000"/>
                        </a:solidFill>
                        <a:latin typeface="Cambria Math"/>
                      </a:rPr>
                      <m:t>𝑦</m:t>
                    </m:r>
                    <m:r>
                      <a:rPr lang="en-US" sz="2100" i="1">
                        <a:latin typeface="Cambria Math"/>
                      </a:rPr>
                      <m:t>+</m:t>
                    </m:r>
                    <m:f>
                      <m:fPr>
                        <m:ctrlPr>
                          <a:rPr lang="en-US" sz="2100" i="1">
                            <a:latin typeface="Cambria Math" panose="02040503050406030204" pitchFamily="18" charset="0"/>
                          </a:rPr>
                        </m:ctrlPr>
                      </m:fPr>
                      <m:num>
                        <m:r>
                          <a:rPr lang="en-US" sz="2100" i="1">
                            <a:latin typeface="Cambria Math"/>
                          </a:rPr>
                          <m:t>𝛽</m:t>
                        </m:r>
                        <m:d>
                          <m:dPr>
                            <m:ctrlPr>
                              <a:rPr lang="en-US" sz="2100" i="1">
                                <a:latin typeface="Cambria Math" panose="02040503050406030204" pitchFamily="18" charset="0"/>
                              </a:rPr>
                            </m:ctrlPr>
                          </m:dPr>
                          <m:e>
                            <m:r>
                              <a:rPr lang="en-US" sz="2100" i="1">
                                <a:latin typeface="Cambria Math"/>
                              </a:rPr>
                              <m:t>1−</m:t>
                            </m:r>
                            <m:r>
                              <a:rPr lang="en-US" sz="2100" i="1">
                                <a:latin typeface="Cambria Math"/>
                              </a:rPr>
                              <m:t>𝛽</m:t>
                            </m:r>
                          </m:e>
                        </m:d>
                        <m:r>
                          <a:rPr lang="en-US" sz="2100" i="1">
                            <a:latin typeface="Cambria Math"/>
                          </a:rPr>
                          <m:t>𝑀</m:t>
                        </m:r>
                      </m:num>
                      <m:den>
                        <m:r>
                          <a:rPr lang="en-US" sz="2100" i="1">
                            <a:latin typeface="Cambria Math"/>
                          </a:rPr>
                          <m:t>𝑁</m:t>
                        </m:r>
                      </m:den>
                    </m:f>
                    <m:r>
                      <a:rPr lang="en-US" sz="2100" i="1">
                        <a:latin typeface="Cambria Math"/>
                      </a:rPr>
                      <m:t>+</m:t>
                    </m:r>
                    <m:f>
                      <m:fPr>
                        <m:ctrlPr>
                          <a:rPr lang="en-US" sz="2100" i="1">
                            <a:latin typeface="Cambria Math" panose="02040503050406030204" pitchFamily="18" charset="0"/>
                          </a:rPr>
                        </m:ctrlPr>
                      </m:fPr>
                      <m:num>
                        <m:r>
                          <a:rPr lang="en-US" sz="2100" i="1">
                            <a:latin typeface="Cambria Math"/>
                          </a:rPr>
                          <m:t>1−</m:t>
                        </m:r>
                        <m:r>
                          <a:rPr lang="en-US" sz="2100" i="1">
                            <a:latin typeface="Cambria Math"/>
                          </a:rPr>
                          <m:t>𝛽</m:t>
                        </m:r>
                      </m:num>
                      <m:den>
                        <m:r>
                          <a:rPr lang="en-US" sz="2100" i="1">
                            <a:latin typeface="Cambria Math"/>
                          </a:rPr>
                          <m:t>𝑁</m:t>
                        </m:r>
                      </m:den>
                    </m:f>
                  </m:oMath>
                </a14:m>
                <a:r>
                  <a:rPr lang="en-US" sz="2100" dirty="0"/>
                  <a:t>    </a:t>
                </a:r>
                <a:endParaRPr lang="en-US" sz="2100" dirty="0">
                  <a:solidFill>
                    <a:srgbClr val="00B050"/>
                  </a:solidFill>
                </a:endParaRPr>
              </a:p>
              <a:p>
                <a14:m>
                  <m:oMath xmlns:m="http://schemas.openxmlformats.org/officeDocument/2006/math">
                    <m:r>
                      <a:rPr lang="en-US" sz="2100" b="1" i="1">
                        <a:solidFill>
                          <a:srgbClr val="008000"/>
                        </a:solidFill>
                        <a:latin typeface="Cambria Math"/>
                      </a:rPr>
                      <m:t>𝒚</m:t>
                    </m:r>
                    <m:r>
                      <a:rPr lang="en-US" sz="2100" b="1" i="1">
                        <a:solidFill>
                          <a:srgbClr val="008000"/>
                        </a:solidFill>
                        <a:latin typeface="Cambria Math"/>
                      </a:rPr>
                      <m:t>=</m:t>
                    </m:r>
                    <m:f>
                      <m:fPr>
                        <m:ctrlPr>
                          <a:rPr lang="en-US" sz="2100" b="1" i="1">
                            <a:solidFill>
                              <a:srgbClr val="008000"/>
                            </a:solidFill>
                            <a:latin typeface="Cambria Math" panose="02040503050406030204" pitchFamily="18" charset="0"/>
                          </a:rPr>
                        </m:ctrlPr>
                      </m:fPr>
                      <m:num>
                        <m:r>
                          <a:rPr lang="en-US" sz="2100" b="1" i="1">
                            <a:solidFill>
                              <a:srgbClr val="0000FF"/>
                            </a:solidFill>
                            <a:latin typeface="Cambria Math"/>
                          </a:rPr>
                          <m:t>𝒙</m:t>
                        </m:r>
                      </m:num>
                      <m:den>
                        <m:r>
                          <a:rPr lang="en-US" sz="2100" b="1" i="1">
                            <a:solidFill>
                              <a:srgbClr val="008000"/>
                            </a:solidFill>
                            <a:latin typeface="Cambria Math"/>
                          </a:rPr>
                          <m:t>𝟏</m:t>
                        </m:r>
                        <m:r>
                          <a:rPr lang="en-US" sz="2100" b="1" i="1">
                            <a:solidFill>
                              <a:srgbClr val="008000"/>
                            </a:solidFill>
                            <a:latin typeface="Cambria Math"/>
                          </a:rPr>
                          <m:t>−</m:t>
                        </m:r>
                        <m:sSup>
                          <m:sSupPr>
                            <m:ctrlPr>
                              <a:rPr lang="en-US" sz="2100" b="1" i="1">
                                <a:solidFill>
                                  <a:srgbClr val="008000"/>
                                </a:solidFill>
                                <a:latin typeface="Cambria Math" panose="02040503050406030204" pitchFamily="18" charset="0"/>
                              </a:rPr>
                            </m:ctrlPr>
                          </m:sSupPr>
                          <m:e>
                            <m:r>
                              <a:rPr lang="en-US" sz="2100" b="1" i="1">
                                <a:solidFill>
                                  <a:srgbClr val="008000"/>
                                </a:solidFill>
                                <a:latin typeface="Cambria Math"/>
                              </a:rPr>
                              <m:t>𝜷</m:t>
                            </m:r>
                          </m:e>
                          <m:sup>
                            <m:r>
                              <a:rPr lang="en-US" sz="2100" b="1" i="1">
                                <a:solidFill>
                                  <a:srgbClr val="008000"/>
                                </a:solidFill>
                                <a:latin typeface="Cambria Math"/>
                              </a:rPr>
                              <m:t>𝟐</m:t>
                            </m:r>
                          </m:sup>
                        </m:sSup>
                      </m:den>
                    </m:f>
                    <m:r>
                      <a:rPr lang="en-US" sz="2100" b="1" i="1">
                        <a:solidFill>
                          <a:srgbClr val="008000"/>
                        </a:solidFill>
                        <a:latin typeface="Cambria Math"/>
                      </a:rPr>
                      <m:t>+</m:t>
                    </m:r>
                    <m:r>
                      <a:rPr lang="en-US" sz="2100" b="1" i="1">
                        <a:solidFill>
                          <a:srgbClr val="008000"/>
                        </a:solidFill>
                        <a:latin typeface="Cambria Math"/>
                      </a:rPr>
                      <m:t>𝒄</m:t>
                    </m:r>
                    <m:f>
                      <m:fPr>
                        <m:ctrlPr>
                          <a:rPr lang="en-US" sz="2100" b="1" i="1">
                            <a:solidFill>
                              <a:srgbClr val="008000"/>
                            </a:solidFill>
                            <a:latin typeface="Cambria Math" panose="02040503050406030204" pitchFamily="18" charset="0"/>
                          </a:rPr>
                        </m:ctrlPr>
                      </m:fPr>
                      <m:num>
                        <m:r>
                          <a:rPr lang="en-US" sz="2100" b="1" i="1">
                            <a:solidFill>
                              <a:srgbClr val="008000"/>
                            </a:solidFill>
                            <a:latin typeface="Cambria Math"/>
                          </a:rPr>
                          <m:t>𝑴</m:t>
                        </m:r>
                      </m:num>
                      <m:den>
                        <m:r>
                          <a:rPr lang="en-US" sz="2100" b="1" i="1">
                            <a:solidFill>
                              <a:srgbClr val="008000"/>
                            </a:solidFill>
                            <a:latin typeface="Cambria Math"/>
                          </a:rPr>
                          <m:t>𝑵</m:t>
                        </m:r>
                      </m:den>
                    </m:f>
                  </m:oMath>
                </a14:m>
                <a:r>
                  <a:rPr lang="en-US" sz="2100" dirty="0"/>
                  <a:t>     </a:t>
                </a:r>
                <a:r>
                  <a:rPr lang="en-US" sz="2100" dirty="0">
                    <a:solidFill>
                      <a:srgbClr val="008000"/>
                    </a:solidFill>
                  </a:rPr>
                  <a:t>where</a:t>
                </a:r>
                <a:r>
                  <a:rPr lang="en-US" sz="2100" dirty="0"/>
                  <a:t> </a:t>
                </a:r>
                <a14:m>
                  <m:oMath xmlns:m="http://schemas.openxmlformats.org/officeDocument/2006/math">
                    <m:r>
                      <a:rPr lang="en-US" sz="2100" i="1">
                        <a:latin typeface="Cambria Math"/>
                      </a:rPr>
                      <m:t>𝑐</m:t>
                    </m:r>
                    <m:r>
                      <a:rPr lang="en-US" sz="2100" i="1">
                        <a:latin typeface="Cambria Math"/>
                      </a:rPr>
                      <m:t>=</m:t>
                    </m:r>
                    <m:f>
                      <m:fPr>
                        <m:ctrlPr>
                          <a:rPr lang="en-US" sz="2100" i="1">
                            <a:latin typeface="Cambria Math" panose="02040503050406030204" pitchFamily="18" charset="0"/>
                          </a:rPr>
                        </m:ctrlPr>
                      </m:fPr>
                      <m:num>
                        <m:r>
                          <a:rPr lang="en-US" sz="2100" i="1">
                            <a:latin typeface="Cambria Math"/>
                          </a:rPr>
                          <m:t>𝛽</m:t>
                        </m:r>
                      </m:num>
                      <m:den>
                        <m:r>
                          <a:rPr lang="en-US" sz="2100" i="1">
                            <a:latin typeface="Cambria Math"/>
                          </a:rPr>
                          <m:t>1+</m:t>
                        </m:r>
                        <m:r>
                          <a:rPr lang="en-US" sz="2100" i="1">
                            <a:latin typeface="Cambria Math"/>
                          </a:rPr>
                          <m:t>𝛽</m:t>
                        </m:r>
                      </m:den>
                    </m:f>
                  </m:oMath>
                </a14:m>
                <a:endParaRPr lang="en-US" sz="2100" dirty="0"/>
              </a:p>
            </p:txBody>
          </p:sp>
        </mc:Choice>
        <mc:Fallback xmlns="">
          <p:sp>
            <p:nvSpPr>
              <p:cNvPr id="40" name="Rectangle 3"/>
              <p:cNvSpPr txBox="1">
                <a:spLocks noRot="1" noChangeAspect="1" noMove="1" noResize="1" noEditPoints="1" noAdjustHandles="1" noChangeArrowheads="1" noChangeShapeType="1" noTextEdit="1"/>
              </p:cNvSpPr>
              <p:nvPr/>
            </p:nvSpPr>
            <p:spPr>
              <a:xfrm>
                <a:off x="-7044" y="2012702"/>
                <a:ext cx="6204347" cy="2961644"/>
              </a:xfrm>
              <a:prstGeom prst="rect">
                <a:avLst/>
              </a:prstGeom>
              <a:blipFill>
                <a:blip r:embed="rId3"/>
                <a:stretch>
                  <a:fillRect t="-1709"/>
                </a:stretch>
              </a:blipFill>
            </p:spPr>
            <p:txBody>
              <a:bodyPr/>
              <a:lstStyle/>
              <a:p>
                <a:r>
                  <a:rPr lang="zh-CN" altLang="en-US">
                    <a:noFill/>
                  </a:rPr>
                  <a:t> </a:t>
                </a:r>
              </a:p>
            </p:txBody>
          </p:sp>
        </mc:Fallback>
      </mc:AlternateContent>
      <p:sp>
        <p:nvSpPr>
          <p:cNvPr id="3" name="文本框 2"/>
          <p:cNvSpPr txBox="1"/>
          <p:nvPr/>
        </p:nvSpPr>
        <p:spPr>
          <a:xfrm>
            <a:off x="232569" y="4799596"/>
            <a:ext cx="8300045" cy="1131079"/>
          </a:xfrm>
          <a:prstGeom prst="rect">
            <a:avLst/>
          </a:prstGeom>
          <a:noFill/>
        </p:spPr>
        <p:txBody>
          <a:bodyPr wrap="square" rtlCol="0">
            <a:spAutoFit/>
          </a:bodyPr>
          <a:lstStyle/>
          <a:p>
            <a:r>
              <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例</a:t>
            </a:r>
            <a:r>
              <a:rPr lang="en-US" altLang="zh-CN"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5.11</a:t>
            </a:r>
            <a:r>
              <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选择</a:t>
            </a:r>
            <a:r>
              <a:rPr lang="en-US" altLang="zh-CN"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β=0.85</a:t>
            </a:r>
            <a:r>
              <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，那么</a:t>
            </a:r>
            <a:r>
              <a:rPr lang="en-US" altLang="zh-CN"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1/</a:t>
            </a:r>
            <a:r>
              <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1-</a:t>
            </a:r>
            <a:r>
              <a:rPr lang="en-US" altLang="zh-CN"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β</a:t>
            </a:r>
            <a:r>
              <a:rPr lang="en-US" altLang="zh-CN" sz="2250" baseline="3000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2</a:t>
            </a:r>
            <a:r>
              <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=3 .6 , c =β/(1+β)=0.46</a:t>
            </a:r>
            <a:r>
              <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。上述结构能够把外部的</a:t>
            </a:r>
            <a:r>
              <a:rPr lang="en-US" altLang="zh-CN"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PageRank</a:t>
            </a:r>
            <a:r>
              <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贡献放大到</a:t>
            </a:r>
            <a:r>
              <a:rPr lang="en-US" altLang="zh-CN"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360%</a:t>
            </a:r>
            <a:r>
              <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，并且还可以获得垃圾农场网页数目和总的网页数目的比值</a:t>
            </a:r>
            <a:r>
              <a:rPr lang="en-US" altLang="zh-CN"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M/N</a:t>
            </a:r>
            <a:r>
              <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的</a:t>
            </a:r>
            <a:r>
              <a:rPr lang="en-US" altLang="zh-CN"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46% </a:t>
            </a:r>
            <a:r>
              <a:rPr lang="zh-CN" altLang="en-US" sz="2250" dirty="0">
                <a:solidFill>
                  <a:srgbClr val="008000"/>
                </a:solidFill>
                <a:latin typeface="Cambria Math" panose="02040503050406030204" pitchFamily="18" charset="0"/>
                <a:ea typeface="Cambria Math" panose="02040503050406030204" pitchFamily="18" charset="0"/>
                <a:cs typeface="萝莉体 第二版" panose="02000500000000000000" pitchFamily="2" charset="-122"/>
              </a:rPr>
              <a:t>。</a:t>
            </a:r>
            <a:endParaRPr lang="zh-CN" altLang="en-US" sz="22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endParaRPr>
          </a:p>
        </p:txBody>
      </p:sp>
      <p:sp>
        <p:nvSpPr>
          <p:cNvPr id="4" name="矩形 3">
            <a:extLst>
              <a:ext uri="{FF2B5EF4-FFF2-40B4-BE49-F238E27FC236}">
                <a16:creationId xmlns:a16="http://schemas.microsoft.com/office/drawing/2014/main" id="{877473D3-3E47-8E21-8C54-D1254E845854}"/>
              </a:ext>
            </a:extLst>
          </p:cNvPr>
          <p:cNvSpPr/>
          <p:nvPr/>
        </p:nvSpPr>
        <p:spPr>
          <a:xfrm>
            <a:off x="1600200" y="4278189"/>
            <a:ext cx="457200" cy="521407"/>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 name="线形标注 1 5">
            <a:extLst>
              <a:ext uri="{FF2B5EF4-FFF2-40B4-BE49-F238E27FC236}">
                <a16:creationId xmlns:a16="http://schemas.microsoft.com/office/drawing/2014/main" id="{CD26CE16-E7C1-3543-6050-60DF1C7384FC}"/>
              </a:ext>
            </a:extLst>
          </p:cNvPr>
          <p:cNvSpPr/>
          <p:nvPr/>
        </p:nvSpPr>
        <p:spPr>
          <a:xfrm>
            <a:off x="2819400" y="6019800"/>
            <a:ext cx="3989388" cy="563880"/>
          </a:xfrm>
          <a:prstGeom prst="borderCallout1">
            <a:avLst>
              <a:gd name="adj1" fmla="val -1520"/>
              <a:gd name="adj2" fmla="val -259"/>
              <a:gd name="adj3" fmla="val -215510"/>
              <a:gd name="adj4" fmla="val -18988"/>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AA0FFCF1-9807-D78A-455B-9564824608E5}"/>
              </a:ext>
            </a:extLst>
          </p:cNvPr>
          <p:cNvSpPr txBox="1"/>
          <p:nvPr/>
        </p:nvSpPr>
        <p:spPr>
          <a:xfrm>
            <a:off x="2789924" y="6117074"/>
            <a:ext cx="4108817" cy="369332"/>
          </a:xfrm>
          <a:prstGeom prst="rect">
            <a:avLst/>
          </a:prstGeom>
          <a:noFill/>
        </p:spPr>
        <p:txBody>
          <a:bodyPr wrap="none" rtlCol="0">
            <a:spAutoFit/>
          </a:bodyPr>
          <a:lstStyle/>
          <a:p>
            <a:r>
              <a:rPr kumimoji="1" lang="zh-CN" altLang="en-US" dirty="0">
                <a:solidFill>
                  <a:srgbClr val="FF0000"/>
                </a:solidFill>
              </a:rPr>
              <a:t>这是抽税项，分母对应抽税网页的数量</a:t>
            </a:r>
          </a:p>
        </p:txBody>
      </p:sp>
      <p:sp>
        <p:nvSpPr>
          <p:cNvPr id="42" name="文本框 41">
            <a:extLst>
              <a:ext uri="{FF2B5EF4-FFF2-40B4-BE49-F238E27FC236}">
                <a16:creationId xmlns:a16="http://schemas.microsoft.com/office/drawing/2014/main" id="{F7E2D781-0815-AA62-DEF7-135208D39AFE}"/>
              </a:ext>
            </a:extLst>
          </p:cNvPr>
          <p:cNvSpPr txBox="1"/>
          <p:nvPr/>
        </p:nvSpPr>
        <p:spPr>
          <a:xfrm>
            <a:off x="6977659" y="5939317"/>
            <a:ext cx="2166341" cy="923330"/>
          </a:xfrm>
          <a:prstGeom prst="rect">
            <a:avLst/>
          </a:prstGeom>
          <a:noFill/>
        </p:spPr>
        <p:txBody>
          <a:bodyPr wrap="square" rtlCol="0">
            <a:spAutoFit/>
          </a:bodyPr>
          <a:lstStyle/>
          <a:p>
            <a:r>
              <a:rPr kumimoji="1" lang="zh-CN" altLang="en-US" b="1" dirty="0">
                <a:solidFill>
                  <a:srgbClr val="7030A0"/>
                </a:solidFill>
              </a:rPr>
              <a:t>想想原本</a:t>
            </a:r>
            <a:r>
              <a:rPr kumimoji="1" lang="en-US" altLang="zh-CN" b="1" dirty="0">
                <a:solidFill>
                  <a:srgbClr val="7030A0"/>
                </a:solidFill>
              </a:rPr>
              <a:t>PageRank</a:t>
            </a:r>
            <a:r>
              <a:rPr kumimoji="1" lang="zh-CN" altLang="en-US" b="1" dirty="0">
                <a:solidFill>
                  <a:srgbClr val="7030A0"/>
                </a:solidFill>
              </a:rPr>
              <a:t>中抽税网页是干啥用的？</a:t>
            </a:r>
          </a:p>
        </p:txBody>
      </p:sp>
      <p:sp>
        <p:nvSpPr>
          <p:cNvPr id="43" name="文本框 42">
            <a:extLst>
              <a:ext uri="{FF2B5EF4-FFF2-40B4-BE49-F238E27FC236}">
                <a16:creationId xmlns:a16="http://schemas.microsoft.com/office/drawing/2014/main" id="{F92210E7-BE55-CEEF-4004-D06859B24242}"/>
              </a:ext>
            </a:extLst>
          </p:cNvPr>
          <p:cNvSpPr txBox="1"/>
          <p:nvPr/>
        </p:nvSpPr>
        <p:spPr>
          <a:xfrm>
            <a:off x="3843448" y="4158448"/>
            <a:ext cx="2764026" cy="646331"/>
          </a:xfrm>
          <a:prstGeom prst="rect">
            <a:avLst/>
          </a:prstGeom>
          <a:noFill/>
        </p:spPr>
        <p:txBody>
          <a:bodyPr wrap="square" rtlCol="0">
            <a:spAutoFit/>
          </a:bodyPr>
          <a:lstStyle/>
          <a:p>
            <a:r>
              <a:rPr kumimoji="1" lang="zh-CN" altLang="en-US" b="1" dirty="0">
                <a:solidFill>
                  <a:srgbClr val="FF0000"/>
                </a:solidFill>
              </a:rPr>
              <a:t>指向了一个“关键枢纽”，网页</a:t>
            </a:r>
            <a:r>
              <a:rPr kumimoji="1" lang="en-US" altLang="zh-CN" b="1" dirty="0">
                <a:solidFill>
                  <a:srgbClr val="FF0000"/>
                </a:solidFill>
              </a:rPr>
              <a:t>p</a:t>
            </a:r>
            <a:r>
              <a:rPr kumimoji="1" lang="zh-CN" altLang="en-US" b="1" dirty="0">
                <a:solidFill>
                  <a:srgbClr val="FF0000"/>
                </a:solidFill>
              </a:rPr>
              <a:t>自身的价值被放大！</a:t>
            </a:r>
          </a:p>
        </p:txBody>
      </p:sp>
    </p:spTree>
    <p:extLst>
      <p:ext uri="{BB962C8B-B14F-4D97-AF65-F5344CB8AC3E}">
        <p14:creationId xmlns:p14="http://schemas.microsoft.com/office/powerpoint/2010/main" val="282170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dissolve">
                                      <p:cBhvr>
                                        <p:cTn id="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41" grpId="0"/>
      <p:bldP spid="42" grpId="0"/>
      <p:bldP spid="4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a:latin typeface="Cambria Math" panose="02040503050406030204" pitchFamily="18" charset="0"/>
                <a:ea typeface="Cambria Math" panose="02040503050406030204" pitchFamily="18" charset="0"/>
                <a:cs typeface="萝莉体 第二版" panose="02000500000000000000" pitchFamily="2" charset="-122"/>
              </a:rPr>
              <a:t>5.4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链接作弊</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63</a:t>
            </a:fld>
            <a:endParaRPr lang="en-US"/>
          </a:p>
        </p:txBody>
      </p:sp>
      <p:sp>
        <p:nvSpPr>
          <p:cNvPr id="13" name="内容占位符 2"/>
          <p:cNvSpPr>
            <a:spLocks noGrp="1"/>
          </p:cNvSpPr>
          <p:nvPr>
            <p:ph idx="1"/>
          </p:nvPr>
        </p:nvSpPr>
        <p:spPr>
          <a:xfrm>
            <a:off x="214710" y="170465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5.4.3  </a:t>
            </a:r>
            <a:r>
              <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rPr>
              <a:t>与链接作弊的斗争</a:t>
            </a:r>
          </a:p>
          <a:p>
            <a:pPr marL="89154" indent="0">
              <a:buNone/>
            </a:pP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40" name="Rectangle 3"/>
          <p:cNvSpPr txBox="1">
            <a:spLocks noChangeArrowheads="1"/>
          </p:cNvSpPr>
          <p:nvPr/>
        </p:nvSpPr>
        <p:spPr>
          <a:xfrm>
            <a:off x="114300" y="2154291"/>
            <a:ext cx="9029700" cy="373215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100" dirty="0">
                <a:solidFill>
                  <a:srgbClr val="002060"/>
                </a:solidFill>
                <a:latin typeface="Cambria Math" panose="02040503050406030204" pitchFamily="18" charset="0"/>
                <a:ea typeface="方正卡通简体" panose="03000509000000000000" pitchFamily="65" charset="-122"/>
              </a:rPr>
              <a:t>对付链接作弊有两种方法：</a:t>
            </a:r>
          </a:p>
          <a:p>
            <a:pPr>
              <a:buFont typeface="Wingdings" panose="05000000000000000000" pitchFamily="2" charset="2"/>
              <a:buChar char="n"/>
            </a:pPr>
            <a:r>
              <a:rPr lang="zh-CN" altLang="en-US" sz="2100" dirty="0">
                <a:solidFill>
                  <a:srgbClr val="002060"/>
                </a:solidFill>
                <a:latin typeface="Cambria Math" panose="02040503050406030204" pitchFamily="18" charset="0"/>
                <a:ea typeface="方正卡通简体" panose="03000509000000000000" pitchFamily="65" charset="-122"/>
              </a:rPr>
              <a:t> </a:t>
            </a:r>
            <a:r>
              <a:rPr lang="zh-CN" altLang="en-US" sz="2100" dirty="0">
                <a:solidFill>
                  <a:srgbClr val="CC0066"/>
                </a:solidFill>
                <a:latin typeface="Cambria Math" panose="02040503050406030204" pitchFamily="18" charset="0"/>
                <a:ea typeface="方正卡通简体" panose="03000509000000000000" pitchFamily="65" charset="-122"/>
              </a:rPr>
              <a:t>查找垃圾农场结构，即其中某个网页链向大量网页，而这些网页又都回指这种结构。搜索引擎肯定能够找出满足这些结构的网页并将它们从索引中消除。从本质上而言，结构有无数变形，所以作弊者和搜索引擎之间的斗争可能将会存在很长一段时间。</a:t>
            </a:r>
            <a:endParaRPr lang="en-US" altLang="zh-CN" sz="2100" dirty="0">
              <a:solidFill>
                <a:srgbClr val="CC0066"/>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100" dirty="0">
                <a:solidFill>
                  <a:srgbClr val="0070C0"/>
                </a:solidFill>
                <a:latin typeface="Cambria Math" panose="02040503050406030204" pitchFamily="18" charset="0"/>
                <a:ea typeface="方正卡通简体" panose="03000509000000000000" pitchFamily="65" charset="-122"/>
              </a:rPr>
              <a:t>在不依赖链接作弊定位的同时去掉这些链接，修改</a:t>
            </a:r>
            <a:r>
              <a:rPr lang="en-US" altLang="zh-CN" sz="2100" dirty="0">
                <a:solidFill>
                  <a:srgbClr val="0070C0"/>
                </a:solidFill>
                <a:latin typeface="Cambria Math" panose="02040503050406030204" pitchFamily="18" charset="0"/>
                <a:ea typeface="Cambria Math" panose="02040503050406030204" pitchFamily="18" charset="0"/>
              </a:rPr>
              <a:t>PageRank</a:t>
            </a:r>
            <a:r>
              <a:rPr lang="zh-CN" altLang="en-US" sz="2100" dirty="0">
                <a:solidFill>
                  <a:srgbClr val="0070C0"/>
                </a:solidFill>
                <a:latin typeface="Cambria Math" panose="02040503050406030204" pitchFamily="18" charset="0"/>
                <a:ea typeface="方正卡通简体" panose="03000509000000000000" pitchFamily="65" charset="-122"/>
              </a:rPr>
              <a:t>算法的定义来自动降低链接作弊网页的重要度。</a:t>
            </a:r>
            <a:endParaRPr lang="en-US" altLang="zh-CN" sz="2100" dirty="0">
              <a:solidFill>
                <a:srgbClr val="0070C0"/>
              </a:solidFill>
              <a:latin typeface="Cambria Math" panose="02040503050406030204" pitchFamily="18" charset="0"/>
              <a:ea typeface="方正卡通简体" panose="03000509000000000000" pitchFamily="65" charset="-122"/>
            </a:endParaRPr>
          </a:p>
          <a:p>
            <a:pPr lvl="1">
              <a:buFont typeface="Wingdings" panose="05000000000000000000" pitchFamily="2" charset="2"/>
              <a:buChar char="n"/>
            </a:pPr>
            <a:r>
              <a:rPr lang="en-US" altLang="zh-CN" sz="2100" dirty="0" err="1">
                <a:solidFill>
                  <a:srgbClr val="00B050"/>
                </a:solidFill>
                <a:latin typeface="Cambria Math" panose="02040503050406030204" pitchFamily="18" charset="0"/>
                <a:ea typeface="Cambria Math" panose="02040503050406030204" pitchFamily="18" charset="0"/>
              </a:rPr>
              <a:t>TrustRank</a:t>
            </a:r>
            <a:r>
              <a:rPr lang="zh-CN" altLang="en-US" sz="2100" dirty="0">
                <a:solidFill>
                  <a:srgbClr val="00B050"/>
                </a:solidFill>
                <a:latin typeface="Cambria Math" panose="02040503050406030204" pitchFamily="18" charset="0"/>
                <a:ea typeface="Cambria Math" panose="02040503050406030204" pitchFamily="18" charset="0"/>
              </a:rPr>
              <a:t>：</a:t>
            </a:r>
            <a:r>
              <a:rPr lang="zh-CN" altLang="en-US" sz="2100" dirty="0">
                <a:solidFill>
                  <a:srgbClr val="00B050"/>
                </a:solidFill>
                <a:latin typeface="Cambria Math" panose="02040503050406030204" pitchFamily="18" charset="0"/>
                <a:ea typeface="方正卡通简体" panose="03000509000000000000" pitchFamily="65" charset="-122"/>
              </a:rPr>
              <a:t>面向主题的</a:t>
            </a:r>
            <a:r>
              <a:rPr lang="en-US" altLang="zh-CN" sz="2100" dirty="0">
                <a:solidFill>
                  <a:srgbClr val="00B050"/>
                </a:solidFill>
                <a:latin typeface="Cambria Math" panose="02040503050406030204" pitchFamily="18" charset="0"/>
                <a:ea typeface="Cambria Math" panose="02040503050406030204" pitchFamily="18" charset="0"/>
              </a:rPr>
              <a:t>PageRank</a:t>
            </a:r>
            <a:r>
              <a:rPr lang="zh-CN" altLang="en-US" sz="2100" dirty="0">
                <a:solidFill>
                  <a:srgbClr val="00B050"/>
                </a:solidFill>
                <a:latin typeface="Cambria Math" panose="02040503050406030204" pitchFamily="18" charset="0"/>
                <a:ea typeface="方正卡通简体" panose="03000509000000000000" pitchFamily="65" charset="-122"/>
              </a:rPr>
              <a:t>的一种变形，设计为可以降低垃圾网页的得分</a:t>
            </a:r>
            <a:r>
              <a:rPr lang="en-US" altLang="zh-CN" sz="2100" dirty="0">
                <a:solidFill>
                  <a:srgbClr val="00B050"/>
                </a:solidFill>
                <a:latin typeface="Cambria Math" panose="02040503050406030204" pitchFamily="18" charset="0"/>
                <a:ea typeface="Cambria Math" panose="02040503050406030204" pitchFamily="18" charset="0"/>
              </a:rPr>
              <a:t>;</a:t>
            </a:r>
          </a:p>
          <a:p>
            <a:pPr lvl="1">
              <a:buFont typeface="Wingdings" panose="05000000000000000000" pitchFamily="2" charset="2"/>
              <a:buChar char="n"/>
            </a:pP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垃圾质量</a:t>
            </a:r>
            <a:r>
              <a:rPr lang="en-US" altLang="zh-CN" sz="2100" dirty="0">
                <a:solidFill>
                  <a:schemeClr val="accent1">
                    <a:lumMod val="50000"/>
                  </a:schemeClr>
                </a:solidFill>
                <a:latin typeface="Cambria Math" panose="02040503050406030204" pitchFamily="18" charset="0"/>
                <a:ea typeface="Cambria Math" panose="02040503050406030204" pitchFamily="18" charset="0"/>
              </a:rPr>
              <a:t>( spam mass)</a:t>
            </a:r>
            <a:r>
              <a:rPr lang="zh-CN" altLang="en-US" sz="2100" dirty="0">
                <a:solidFill>
                  <a:schemeClr val="accent1">
                    <a:lumMod val="50000"/>
                  </a:schemeClr>
                </a:solidFill>
                <a:latin typeface="Cambria Math" panose="02040503050406030204" pitchFamily="18" charset="0"/>
                <a:ea typeface="Cambria Math" panose="02040503050406030204" pitchFamily="18" charset="0"/>
              </a:rPr>
              <a:t>：</a:t>
            </a: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能够识别可能为垃圾的网页并允许搜索引擎去掉这些网页或者大力降低这些网页的</a:t>
            </a:r>
            <a:r>
              <a:rPr lang="en-US" altLang="zh-CN" sz="2100" dirty="0">
                <a:solidFill>
                  <a:schemeClr val="accent1">
                    <a:lumMod val="50000"/>
                  </a:schemeClr>
                </a:solidFill>
                <a:latin typeface="Cambria Math" panose="02040503050406030204" pitchFamily="18" charset="0"/>
                <a:ea typeface="Cambria Math" panose="02040503050406030204" pitchFamily="18" charset="0"/>
              </a:rPr>
              <a:t>PageRank</a:t>
            </a:r>
            <a:r>
              <a:rPr lang="zh-CN" altLang="en-US" sz="2100" dirty="0">
                <a:solidFill>
                  <a:schemeClr val="accent1">
                    <a:lumMod val="50000"/>
                  </a:schemeClr>
                </a:solidFill>
                <a:latin typeface="Cambria Math" panose="02040503050406030204" pitchFamily="18" charset="0"/>
                <a:ea typeface="方正卡通简体" panose="03000509000000000000" pitchFamily="65" charset="-122"/>
              </a:rPr>
              <a:t>的计算。</a:t>
            </a:r>
          </a:p>
        </p:txBody>
      </p:sp>
    </p:spTree>
    <p:extLst>
      <p:ext uri="{BB962C8B-B14F-4D97-AF65-F5344CB8AC3E}">
        <p14:creationId xmlns:p14="http://schemas.microsoft.com/office/powerpoint/2010/main" val="3718527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a:latin typeface="Cambria Math" panose="02040503050406030204" pitchFamily="18" charset="0"/>
                <a:ea typeface="Cambria Math" panose="02040503050406030204" pitchFamily="18" charset="0"/>
                <a:cs typeface="萝莉体 第二版" panose="02000500000000000000" pitchFamily="2" charset="-122"/>
              </a:rPr>
              <a:t>5.4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链接作弊</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64</a:t>
            </a:fld>
            <a:endParaRPr lang="en-US"/>
          </a:p>
        </p:txBody>
      </p:sp>
      <p:sp>
        <p:nvSpPr>
          <p:cNvPr id="13" name="内容占位符 2"/>
          <p:cNvSpPr>
            <a:spLocks noGrp="1"/>
          </p:cNvSpPr>
          <p:nvPr>
            <p:ph idx="1"/>
          </p:nvPr>
        </p:nvSpPr>
        <p:spPr>
          <a:xfrm>
            <a:off x="214710" y="1704653"/>
            <a:ext cx="8801100" cy="400050"/>
          </a:xfrm>
        </p:spPr>
        <p:txBody>
          <a:bodyPr>
            <a:normAutofit fontScale="85000" lnSpcReduction="20000"/>
          </a:bodyPr>
          <a:lstStyle/>
          <a:p>
            <a:pPr marL="89154" indent="0">
              <a:buNone/>
            </a:pPr>
            <a:r>
              <a:rPr lang="en-US" altLang="zh-CN" sz="2475" dirty="0">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5.4.4 </a:t>
            </a:r>
            <a:r>
              <a:rPr lang="en-US" altLang="zh-CN" sz="2475" dirty="0" err="1">
                <a:solidFill>
                  <a:schemeClr val="accent3">
                    <a:lumMod val="75000"/>
                  </a:schemeClr>
                </a:solidFill>
                <a:latin typeface="Cambria Math" panose="02040503050406030204" pitchFamily="18" charset="0"/>
                <a:ea typeface="Cambria Math" panose="02040503050406030204" pitchFamily="18" charset="0"/>
                <a:cs typeface="萝莉体 第二版" panose="02000500000000000000" pitchFamily="2" charset="-122"/>
              </a:rPr>
              <a:t>TrustRank</a:t>
            </a:r>
            <a:endParaRPr lang="zh-CN" altLang="en-US" sz="2475" dirty="0">
              <a:solidFill>
                <a:schemeClr val="accent3">
                  <a:lumMod val="75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endParaRPr lang="en-US" altLang="zh-CN" sz="2850" dirty="0">
              <a:solidFill>
                <a:srgbClr val="7030A0"/>
              </a:solidFill>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40" name="Rectangle 3"/>
          <p:cNvSpPr txBox="1">
            <a:spLocks noChangeArrowheads="1"/>
          </p:cNvSpPr>
          <p:nvPr/>
        </p:nvSpPr>
        <p:spPr>
          <a:xfrm>
            <a:off x="57150" y="2148015"/>
            <a:ext cx="9029700" cy="373215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en-US" altLang="zh-CN" sz="2250" dirty="0" err="1">
                <a:solidFill>
                  <a:srgbClr val="0070C0"/>
                </a:solidFill>
                <a:latin typeface="Cambria Math" panose="02040503050406030204" pitchFamily="18" charset="0"/>
                <a:ea typeface="方正卡通简体" panose="03000509000000000000" pitchFamily="65" charset="-122"/>
              </a:rPr>
              <a:t>TrustRank</a:t>
            </a:r>
            <a:r>
              <a:rPr lang="zh-CN" altLang="en-US" sz="2250" dirty="0">
                <a:solidFill>
                  <a:srgbClr val="0070C0"/>
                </a:solidFill>
                <a:latin typeface="Cambria Math" panose="02040503050406030204" pitchFamily="18" charset="0"/>
                <a:ea typeface="方正卡通简体" panose="03000509000000000000" pitchFamily="65" charset="-122"/>
              </a:rPr>
              <a:t>是面向主题的</a:t>
            </a:r>
            <a:r>
              <a:rPr lang="en-US" altLang="zh-CN" sz="2250" dirty="0">
                <a:solidFill>
                  <a:srgbClr val="0070C0"/>
                </a:solidFill>
                <a:latin typeface="Cambria Math" panose="02040503050406030204" pitchFamily="18" charset="0"/>
                <a:ea typeface="方正卡通简体" panose="03000509000000000000" pitchFamily="65" charset="-122"/>
              </a:rPr>
              <a:t>PageRank</a:t>
            </a:r>
            <a:r>
              <a:rPr lang="zh-CN" altLang="en-US" sz="2250" dirty="0">
                <a:solidFill>
                  <a:srgbClr val="0070C0"/>
                </a:solidFill>
                <a:latin typeface="Cambria Math" panose="02040503050406030204" pitchFamily="18" charset="0"/>
                <a:ea typeface="方正卡通简体" panose="03000509000000000000" pitchFamily="65" charset="-122"/>
              </a:rPr>
              <a:t>，基本的理论为，虽然垃圾网页可能很容易链向可靠网页，但是可靠网页却不太可能会链向一个垃圾网页：</a:t>
            </a:r>
            <a:endParaRPr lang="en-US" altLang="zh-CN" sz="2250" dirty="0">
              <a:solidFill>
                <a:srgbClr val="0070C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250" dirty="0">
                <a:solidFill>
                  <a:schemeClr val="accent1">
                    <a:lumMod val="50000"/>
                  </a:schemeClr>
                </a:solidFill>
                <a:latin typeface="Cambria Math" panose="02040503050406030204" pitchFamily="18" charset="0"/>
                <a:ea typeface="方正卡通简体" panose="03000509000000000000" pitchFamily="65" charset="-122"/>
              </a:rPr>
              <a:t>人工检查一系列网页，判断哪些十分可靠。比如，我们可以选择具有最高</a:t>
            </a:r>
            <a:r>
              <a:rPr lang="en-US" altLang="zh-CN" sz="2250" dirty="0">
                <a:solidFill>
                  <a:schemeClr val="accent1">
                    <a:lumMod val="50000"/>
                  </a:schemeClr>
                </a:solidFill>
                <a:latin typeface="Cambria Math" panose="02040503050406030204" pitchFamily="18" charset="0"/>
                <a:ea typeface="方正卡通简体" panose="03000509000000000000" pitchFamily="65" charset="-122"/>
              </a:rPr>
              <a:t>PageRank</a:t>
            </a:r>
            <a:r>
              <a:rPr lang="zh-CN" altLang="en-US" sz="2250" dirty="0">
                <a:solidFill>
                  <a:schemeClr val="accent1">
                    <a:lumMod val="50000"/>
                  </a:schemeClr>
                </a:solidFill>
                <a:latin typeface="Cambria Math" panose="02040503050406030204" pitchFamily="18" charset="0"/>
                <a:ea typeface="方正卡通简体" panose="03000509000000000000" pitchFamily="65" charset="-122"/>
              </a:rPr>
              <a:t>的那些网页来考察。其依据的理论在于，尽管链接作弊可以将某个网页的</a:t>
            </a:r>
            <a:r>
              <a:rPr lang="en-US" altLang="zh-CN" sz="2250" dirty="0">
                <a:solidFill>
                  <a:schemeClr val="accent1">
                    <a:lumMod val="50000"/>
                  </a:schemeClr>
                </a:solidFill>
                <a:latin typeface="Cambria Math" panose="02040503050406030204" pitchFamily="18" charset="0"/>
                <a:ea typeface="方正卡通简体" panose="03000509000000000000" pitchFamily="65" charset="-122"/>
              </a:rPr>
              <a:t>PageRank</a:t>
            </a:r>
            <a:r>
              <a:rPr lang="zh-CN" altLang="en-US" sz="2250" dirty="0">
                <a:solidFill>
                  <a:schemeClr val="accent1">
                    <a:lumMod val="50000"/>
                  </a:schemeClr>
                </a:solidFill>
                <a:latin typeface="Cambria Math" panose="02040503050406030204" pitchFamily="18" charset="0"/>
                <a:ea typeface="方正卡通简体" panose="03000509000000000000" pitchFamily="65" charset="-122"/>
              </a:rPr>
              <a:t>从最低提高到中等，但是基本上不可能将某个垃圾网页的</a:t>
            </a:r>
            <a:r>
              <a:rPr lang="en-US" altLang="zh-CN" sz="2250" dirty="0">
                <a:solidFill>
                  <a:schemeClr val="accent1">
                    <a:lumMod val="50000"/>
                  </a:schemeClr>
                </a:solidFill>
                <a:latin typeface="Cambria Math" panose="02040503050406030204" pitchFamily="18" charset="0"/>
                <a:ea typeface="方正卡通简体" panose="03000509000000000000" pitchFamily="65" charset="-122"/>
              </a:rPr>
              <a:t>PageRank</a:t>
            </a:r>
            <a:r>
              <a:rPr lang="zh-CN" altLang="en-US" sz="2250" dirty="0">
                <a:solidFill>
                  <a:schemeClr val="accent1">
                    <a:lumMod val="50000"/>
                  </a:schemeClr>
                </a:solidFill>
                <a:latin typeface="Cambria Math" panose="02040503050406030204" pitchFamily="18" charset="0"/>
                <a:ea typeface="方正卡通简体" panose="03000509000000000000" pitchFamily="65" charset="-122"/>
              </a:rPr>
              <a:t>提到前几名。</a:t>
            </a:r>
          </a:p>
          <a:p>
            <a:pPr>
              <a:buFont typeface="Wingdings" panose="05000000000000000000" pitchFamily="2" charset="2"/>
              <a:buChar char="n"/>
            </a:pPr>
            <a:r>
              <a:rPr lang="zh-CN" altLang="en-US" sz="2250" dirty="0">
                <a:solidFill>
                  <a:srgbClr val="008000"/>
                </a:solidFill>
                <a:latin typeface="Cambria Math" panose="02040503050406030204" pitchFamily="18" charset="0"/>
                <a:ea typeface="方正卡通简体" panose="03000509000000000000" pitchFamily="65" charset="-122"/>
              </a:rPr>
              <a:t> 选择一个成员受限的域名。其依据的假设是，作弊者很难将网页放到这些域名下。比如，我们可以选择</a:t>
            </a:r>
            <a:r>
              <a:rPr lang="en-US" altLang="zh-CN" sz="2250" dirty="0">
                <a:solidFill>
                  <a:srgbClr val="008000"/>
                </a:solidFill>
                <a:latin typeface="Cambria Math" panose="02040503050406030204" pitchFamily="18" charset="0"/>
                <a:ea typeface="方正卡通简体" panose="03000509000000000000" pitchFamily="65" charset="-122"/>
              </a:rPr>
              <a:t>.</a:t>
            </a:r>
            <a:r>
              <a:rPr lang="en-US" altLang="zh-CN" sz="2250" dirty="0" err="1">
                <a:solidFill>
                  <a:srgbClr val="008000"/>
                </a:solidFill>
                <a:latin typeface="Cambria Math" panose="02040503050406030204" pitchFamily="18" charset="0"/>
                <a:ea typeface="方正卡通简体" panose="03000509000000000000" pitchFamily="65" charset="-122"/>
              </a:rPr>
              <a:t>edu</a:t>
            </a:r>
            <a:r>
              <a:rPr lang="zh-CN" altLang="en-US" sz="2250" dirty="0">
                <a:solidFill>
                  <a:srgbClr val="008000"/>
                </a:solidFill>
                <a:latin typeface="Cambria Math" panose="02040503050406030204" pitchFamily="18" charset="0"/>
                <a:ea typeface="方正卡通简体" panose="03000509000000000000" pitchFamily="65" charset="-122"/>
              </a:rPr>
              <a:t>域名，而大学的网页不太可能会是垃圾农场。同样我们可以选择</a:t>
            </a:r>
            <a:r>
              <a:rPr lang="en-US" altLang="zh-CN" sz="2250" dirty="0">
                <a:solidFill>
                  <a:srgbClr val="008000"/>
                </a:solidFill>
                <a:latin typeface="Cambria Math" panose="02040503050406030204" pitchFamily="18" charset="0"/>
                <a:ea typeface="方正卡通简体" panose="03000509000000000000" pitchFamily="65" charset="-122"/>
              </a:rPr>
              <a:t>.mil, .</a:t>
            </a:r>
            <a:r>
              <a:rPr lang="en-US" altLang="zh-CN" sz="2250" dirty="0" err="1">
                <a:solidFill>
                  <a:srgbClr val="008000"/>
                </a:solidFill>
                <a:latin typeface="Cambria Math" panose="02040503050406030204" pitchFamily="18" charset="0"/>
                <a:ea typeface="方正卡通简体" panose="03000509000000000000" pitchFamily="65" charset="-122"/>
              </a:rPr>
              <a:t>gov</a:t>
            </a:r>
            <a:r>
              <a:rPr lang="zh-CN" altLang="en-US" sz="2250" dirty="0">
                <a:solidFill>
                  <a:srgbClr val="008000"/>
                </a:solidFill>
                <a:latin typeface="Cambria Math" panose="02040503050406030204" pitchFamily="18" charset="0"/>
                <a:ea typeface="方正卡通简体" panose="03000509000000000000" pitchFamily="65" charset="-122"/>
              </a:rPr>
              <a:t>等域名</a:t>
            </a:r>
            <a:r>
              <a:rPr lang="zh-CN" altLang="en-US" sz="2400" dirty="0">
                <a:solidFill>
                  <a:srgbClr val="008000"/>
                </a:solidFill>
                <a:latin typeface="Cambria Math" panose="02040503050406030204" pitchFamily="18" charset="0"/>
                <a:ea typeface="方正卡通简体" panose="03000509000000000000" pitchFamily="65" charset="-122"/>
              </a:rPr>
              <a:t>。</a:t>
            </a:r>
          </a:p>
        </p:txBody>
      </p:sp>
    </p:spTree>
    <p:extLst>
      <p:ext uri="{BB962C8B-B14F-4D97-AF65-F5344CB8AC3E}">
        <p14:creationId xmlns:p14="http://schemas.microsoft.com/office/powerpoint/2010/main" val="2165215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5.5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导航页和权威页</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65</a:t>
            </a:fld>
            <a:endParaRPr lang="en-US"/>
          </a:p>
        </p:txBody>
      </p:sp>
      <p:sp>
        <p:nvSpPr>
          <p:cNvPr id="6" name="内容占位符 2"/>
          <p:cNvSpPr txBox="1">
            <a:spLocks/>
          </p:cNvSpPr>
          <p:nvPr/>
        </p:nvSpPr>
        <p:spPr>
          <a:xfrm>
            <a:off x="137159" y="1812074"/>
            <a:ext cx="4588431" cy="3829050"/>
          </a:xfrm>
          <a:prstGeom prst="rect">
            <a:avLst/>
          </a:prstGeom>
        </p:spPr>
        <p:txBody>
          <a:bodyPr vert="horz" lIns="41148" tIns="6858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lgn="just">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rPr>
              <a:t>在</a:t>
            </a:r>
            <a:r>
              <a:rPr lang="en-US" altLang="zh-CN" sz="2400" dirty="0">
                <a:solidFill>
                  <a:srgbClr val="FF0000"/>
                </a:solidFill>
                <a:latin typeface="Cambria Math" panose="02040503050406030204" pitchFamily="18" charset="0"/>
                <a:ea typeface="方正卡通简体" panose="03000509000000000000" pitchFamily="65" charset="-122"/>
              </a:rPr>
              <a:t>PageRank</a:t>
            </a:r>
            <a:r>
              <a:rPr lang="zh-CN" altLang="en-US" sz="2400" dirty="0">
                <a:solidFill>
                  <a:srgbClr val="FF0000"/>
                </a:solidFill>
                <a:latin typeface="Cambria Math" panose="02040503050406030204" pitchFamily="18" charset="0"/>
                <a:ea typeface="方正卡通简体" panose="03000509000000000000" pitchFamily="65" charset="-122"/>
              </a:rPr>
              <a:t>首次实现后不久，有人提出了一个称为“导航页和权威页”</a:t>
            </a:r>
            <a:r>
              <a:rPr lang="en-US" altLang="zh-CN" sz="2400" dirty="0">
                <a:solidFill>
                  <a:srgbClr val="FF0000"/>
                </a:solidFill>
                <a:latin typeface="Cambria Math" panose="02040503050406030204" pitchFamily="18" charset="0"/>
                <a:ea typeface="方正卡通简体" panose="03000509000000000000" pitchFamily="65" charset="-122"/>
              </a:rPr>
              <a:t>( hubs and authorities )</a:t>
            </a:r>
            <a:r>
              <a:rPr lang="zh-CN" altLang="en-US" sz="2400" dirty="0">
                <a:solidFill>
                  <a:srgbClr val="FF0000"/>
                </a:solidFill>
                <a:latin typeface="Cambria Math" panose="02040503050406030204" pitchFamily="18" charset="0"/>
                <a:ea typeface="方正卡通简体" panose="03000509000000000000" pitchFamily="65" charset="-122"/>
              </a:rPr>
              <a:t>的思想。</a:t>
            </a:r>
            <a:endParaRPr lang="en-US" altLang="zh-CN" sz="2400" dirty="0">
              <a:solidFill>
                <a:srgbClr val="FF0000"/>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zh-CN" altLang="en-US" sz="2400" dirty="0">
                <a:solidFill>
                  <a:srgbClr val="008000"/>
                </a:solidFill>
                <a:latin typeface="Cambria Math" panose="02040503050406030204" pitchFamily="18" charset="0"/>
                <a:ea typeface="方正卡通简体" panose="03000509000000000000" pitchFamily="65" charset="-122"/>
              </a:rPr>
              <a:t>计算导航页和权威页的算法和</a:t>
            </a:r>
            <a:r>
              <a:rPr lang="en-US" altLang="zh-CN" sz="2400" dirty="0">
                <a:solidFill>
                  <a:srgbClr val="008000"/>
                </a:solidFill>
                <a:latin typeface="Cambria Math" panose="02040503050406030204" pitchFamily="18" charset="0"/>
                <a:ea typeface="方正卡通简体" panose="03000509000000000000" pitchFamily="65" charset="-122"/>
              </a:rPr>
              <a:t>PageRank</a:t>
            </a:r>
            <a:r>
              <a:rPr lang="zh-CN" altLang="en-US" sz="2400" dirty="0">
                <a:solidFill>
                  <a:srgbClr val="008000"/>
                </a:solidFill>
                <a:latin typeface="Cambria Math" panose="02040503050406030204" pitchFamily="18" charset="0"/>
                <a:ea typeface="方正卡通简体" panose="03000509000000000000" pitchFamily="65" charset="-122"/>
              </a:rPr>
              <a:t>的计算有很多相似之处，因为它也通过矩阵</a:t>
            </a:r>
            <a:r>
              <a:rPr lang="en-US" altLang="zh-CN" sz="2400" dirty="0">
                <a:solidFill>
                  <a:srgbClr val="008000"/>
                </a:solidFill>
                <a:latin typeface="Cambria Math" panose="02040503050406030204" pitchFamily="18" charset="0"/>
                <a:ea typeface="方正卡通简体" panose="03000509000000000000" pitchFamily="65" charset="-122"/>
              </a:rPr>
              <a:t>-</a:t>
            </a:r>
            <a:r>
              <a:rPr lang="zh-CN" altLang="en-US" sz="2400" dirty="0">
                <a:solidFill>
                  <a:srgbClr val="008000"/>
                </a:solidFill>
                <a:latin typeface="Cambria Math" panose="02040503050406030204" pitchFamily="18" charset="0"/>
                <a:ea typeface="方正卡通简体" panose="03000509000000000000" pitchFamily="65" charset="-122"/>
              </a:rPr>
              <a:t>向量的反复相乘来进行某个不动点的迭代计算。</a:t>
            </a:r>
            <a:endParaRPr lang="en-US" altLang="zh-CN" sz="2400" dirty="0">
              <a:solidFill>
                <a:srgbClr val="008000"/>
              </a:solidFill>
              <a:latin typeface="Cambria Math" panose="02040503050406030204" pitchFamily="18" charset="0"/>
              <a:ea typeface="方正卡通简体" panose="03000509000000000000" pitchFamily="65" charset="-122"/>
            </a:endParaRPr>
          </a:p>
          <a:p>
            <a:pPr algn="just">
              <a:buFont typeface="Wingdings" panose="05000000000000000000" pitchFamily="2" charset="2"/>
              <a:buChar char="n"/>
            </a:pPr>
            <a:r>
              <a:rPr lang="zh-CN" altLang="en-US" sz="2400" dirty="0">
                <a:solidFill>
                  <a:srgbClr val="7030A0"/>
                </a:solidFill>
                <a:latin typeface="Cambria Math" panose="02040503050406030204" pitchFamily="18" charset="0"/>
                <a:ea typeface="方正卡通简体" panose="03000509000000000000" pitchFamily="65" charset="-122"/>
              </a:rPr>
              <a:t>这两个思想之间也存在着显著的差异，两者不能互相替代。</a:t>
            </a:r>
            <a:endParaRPr lang="en-US" altLang="zh-CN" sz="2400" dirty="0">
              <a:solidFill>
                <a:srgbClr val="7030A0"/>
              </a:solidFill>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4725591" y="2800350"/>
            <a:ext cx="4089289" cy="1852497"/>
          </a:xfrm>
          <a:prstGeom prst="rect">
            <a:avLst/>
          </a:prstGeom>
        </p:spPr>
      </p:pic>
    </p:spTree>
    <p:extLst>
      <p:ext uri="{BB962C8B-B14F-4D97-AF65-F5344CB8AC3E}">
        <p14:creationId xmlns:p14="http://schemas.microsoft.com/office/powerpoint/2010/main" val="2583144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5.5   </a:t>
            </a:r>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导航页和权威页</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66</a:t>
            </a:fld>
            <a:endParaRPr lang="en-US"/>
          </a:p>
        </p:txBody>
      </p:sp>
      <p:sp>
        <p:nvSpPr>
          <p:cNvPr id="6" name="内容占位符 2"/>
          <p:cNvSpPr txBox="1">
            <a:spLocks/>
          </p:cNvSpPr>
          <p:nvPr/>
        </p:nvSpPr>
        <p:spPr>
          <a:xfrm>
            <a:off x="137159" y="1812074"/>
            <a:ext cx="8949691" cy="38290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00" dirty="0">
                <a:latin typeface="Cambria Math" panose="02040503050406030204" pitchFamily="18" charset="0"/>
                <a:ea typeface="方正卡通简体" panose="03000509000000000000" pitchFamily="65" charset="-122"/>
              </a:rPr>
              <a:t>该算法称为</a:t>
            </a:r>
            <a:r>
              <a:rPr lang="en-US" altLang="zh-CN" sz="2400" dirty="0">
                <a:latin typeface="Cambria Math" panose="02040503050406030204" pitchFamily="18" charset="0"/>
                <a:ea typeface="方正卡通简体" panose="03000509000000000000" pitchFamily="65" charset="-122"/>
              </a:rPr>
              <a:t>HITS ( hyperlink-induced topic search )</a:t>
            </a:r>
            <a:r>
              <a:rPr lang="zh-CN" altLang="en-US" sz="2400" dirty="0">
                <a:latin typeface="Cambria Math" panose="02040503050406030204" pitchFamily="18" charset="0"/>
                <a:ea typeface="方正卡通简体" panose="03000509000000000000" pitchFamily="65" charset="-122"/>
              </a:rPr>
              <a:t>，在查询处理过程中用于与查询相关的结果的排序。</a:t>
            </a:r>
            <a:r>
              <a:rPr lang="en-US" altLang="zh-CN" sz="2400" dirty="0">
                <a:latin typeface="Cambria Math" panose="02040503050406030204" pitchFamily="18" charset="0"/>
                <a:ea typeface="方正卡通简体" panose="03000509000000000000" pitchFamily="65" charset="-122"/>
              </a:rPr>
              <a:t>HITS</a:t>
            </a:r>
            <a:r>
              <a:rPr lang="zh-CN" altLang="en-US" sz="2400" dirty="0">
                <a:latin typeface="Cambria Math" panose="02040503050406030204" pitchFamily="18" charset="0"/>
                <a:ea typeface="方正卡通简体" panose="03000509000000000000" pitchFamily="65" charset="-122"/>
              </a:rPr>
              <a:t>算法认为每个网页具有二维的重要性：</a:t>
            </a:r>
          </a:p>
          <a:p>
            <a:pPr>
              <a:buFont typeface="Wingdings" panose="05000000000000000000" pitchFamily="2" charset="2"/>
              <a:buChar char="n"/>
            </a:pPr>
            <a:r>
              <a:rPr lang="zh-CN" altLang="en-US" sz="2400" dirty="0">
                <a:latin typeface="Cambria Math" panose="02040503050406030204" pitchFamily="18" charset="0"/>
                <a:ea typeface="方正卡通简体" panose="03000509000000000000" pitchFamily="65" charset="-122"/>
              </a:rPr>
              <a:t>由于某些网页提供了有关某个主题的信息，因此它们具有非常重要的价值，这些网页被称为</a:t>
            </a:r>
            <a:r>
              <a:rPr lang="zh-CN" altLang="en-US" sz="2400" dirty="0">
                <a:solidFill>
                  <a:srgbClr val="FF0000"/>
                </a:solidFill>
                <a:latin typeface="Cambria Math" panose="02040503050406030204" pitchFamily="18" charset="0"/>
                <a:ea typeface="方正卡通简体" panose="03000509000000000000" pitchFamily="65" charset="-122"/>
              </a:rPr>
              <a:t>权威页</a:t>
            </a:r>
            <a:r>
              <a:rPr lang="en-US" altLang="zh-CN" sz="2400" dirty="0">
                <a:latin typeface="Cambria Math" panose="02040503050406030204" pitchFamily="18" charset="0"/>
                <a:ea typeface="方正卡通简体" panose="03000509000000000000" pitchFamily="65" charset="-122"/>
              </a:rPr>
              <a:t>(authority)</a:t>
            </a:r>
            <a:r>
              <a:rPr lang="zh-CN" altLang="en-US" sz="2400" dirty="0">
                <a:latin typeface="Cambria Math" panose="02040503050406030204" pitchFamily="18" charset="0"/>
                <a:ea typeface="方正卡通简体" panose="03000509000000000000" pitchFamily="65" charset="-122"/>
              </a:rPr>
              <a:t>。</a:t>
            </a:r>
          </a:p>
          <a:p>
            <a:pPr>
              <a:buFont typeface="Wingdings" panose="05000000000000000000" pitchFamily="2" charset="2"/>
              <a:buChar char="n"/>
            </a:pPr>
            <a:r>
              <a:rPr lang="zh-CN" altLang="en-US" sz="2400" dirty="0">
                <a:latin typeface="Cambria Math" panose="02040503050406030204" pitchFamily="18" charset="0"/>
                <a:ea typeface="方正卡通简体" panose="03000509000000000000" pitchFamily="65" charset="-122"/>
              </a:rPr>
              <a:t>有些网页并不提供有关任何主题的信息，但是由于它们可以给出找到有关该主题的网页的信息，所以它们也具有重要价值。这些网页称为</a:t>
            </a:r>
            <a:r>
              <a:rPr lang="zh-CN" altLang="en-US" sz="2400" dirty="0">
                <a:solidFill>
                  <a:srgbClr val="FF0000"/>
                </a:solidFill>
                <a:latin typeface="Cambria Math" panose="02040503050406030204" pitchFamily="18" charset="0"/>
                <a:ea typeface="方正卡通简体" panose="03000509000000000000" pitchFamily="65" charset="-122"/>
              </a:rPr>
              <a:t>导航页</a:t>
            </a:r>
            <a:r>
              <a:rPr lang="en-US" altLang="zh-CN" sz="2400" dirty="0">
                <a:latin typeface="Cambria Math" panose="02040503050406030204" pitchFamily="18" charset="0"/>
                <a:ea typeface="方正卡通简体" panose="03000509000000000000" pitchFamily="65" charset="-122"/>
              </a:rPr>
              <a:t>(hub</a:t>
            </a:r>
            <a:r>
              <a:rPr lang="zh-CN" altLang="en-US" sz="2400" dirty="0">
                <a:latin typeface="Cambria Math" panose="02040503050406030204" pitchFamily="18" charset="0"/>
                <a:ea typeface="方正卡通简体" panose="03000509000000000000" pitchFamily="65" charset="-122"/>
              </a:rPr>
              <a:t>）。</a:t>
            </a:r>
            <a:endParaRPr lang="en-US" altLang="zh-CN" sz="2400" dirty="0">
              <a:latin typeface="Cambria Math" panose="02040503050406030204" pitchFamily="18" charset="0"/>
              <a:ea typeface="方正卡通简体" panose="03000509000000000000" pitchFamily="65" charset="-122"/>
            </a:endParaRPr>
          </a:p>
        </p:txBody>
      </p:sp>
      <p:sp>
        <p:nvSpPr>
          <p:cNvPr id="3" name="文本框 2">
            <a:extLst>
              <a:ext uri="{FF2B5EF4-FFF2-40B4-BE49-F238E27FC236}">
                <a16:creationId xmlns:a16="http://schemas.microsoft.com/office/drawing/2014/main" id="{5B1A3B90-C8B9-6093-C7DE-E3A90A789684}"/>
              </a:ext>
            </a:extLst>
          </p:cNvPr>
          <p:cNvSpPr txBox="1"/>
          <p:nvPr/>
        </p:nvSpPr>
        <p:spPr>
          <a:xfrm>
            <a:off x="990600" y="5225625"/>
            <a:ext cx="7162800" cy="830997"/>
          </a:xfrm>
          <a:prstGeom prst="rect">
            <a:avLst/>
          </a:prstGeom>
          <a:noFill/>
        </p:spPr>
        <p:txBody>
          <a:bodyPr wrap="square" rtlCol="0">
            <a:spAutoFit/>
          </a:bodyPr>
          <a:lstStyle/>
          <a:p>
            <a:r>
              <a:rPr kumimoji="1" lang="zh-CN" altLang="en-US" sz="2400" dirty="0">
                <a:solidFill>
                  <a:srgbClr val="7030A0"/>
                </a:solidFill>
              </a:rPr>
              <a:t>如今的导航页，除了</a:t>
            </a:r>
            <a:r>
              <a:rPr kumimoji="1" lang="en-US" altLang="zh-CN" sz="2400" dirty="0">
                <a:solidFill>
                  <a:srgbClr val="7030A0"/>
                </a:solidFill>
              </a:rPr>
              <a:t>Microsoft</a:t>
            </a:r>
            <a:r>
              <a:rPr kumimoji="1" lang="zh-CN" altLang="en-US" sz="2400" dirty="0">
                <a:solidFill>
                  <a:srgbClr val="7030A0"/>
                </a:solidFill>
              </a:rPr>
              <a:t> </a:t>
            </a:r>
            <a:r>
              <a:rPr kumimoji="1" lang="en-US" altLang="zh-CN" sz="2400" dirty="0">
                <a:solidFill>
                  <a:srgbClr val="7030A0"/>
                </a:solidFill>
              </a:rPr>
              <a:t>Edge</a:t>
            </a:r>
            <a:r>
              <a:rPr kumimoji="1" lang="zh-CN" altLang="en-US" sz="2400" dirty="0">
                <a:solidFill>
                  <a:srgbClr val="7030A0"/>
                </a:solidFill>
              </a:rPr>
              <a:t>和</a:t>
            </a:r>
            <a:r>
              <a:rPr kumimoji="1" lang="en-US" altLang="zh-CN" sz="2400" dirty="0">
                <a:solidFill>
                  <a:srgbClr val="7030A0"/>
                </a:solidFill>
              </a:rPr>
              <a:t>Google</a:t>
            </a:r>
            <a:r>
              <a:rPr kumimoji="1" lang="zh-CN" altLang="en-US" sz="2400" dirty="0">
                <a:solidFill>
                  <a:srgbClr val="7030A0"/>
                </a:solidFill>
              </a:rPr>
              <a:t> </a:t>
            </a:r>
            <a:r>
              <a:rPr kumimoji="1" lang="en-US" altLang="zh-CN" sz="2400" dirty="0">
                <a:solidFill>
                  <a:srgbClr val="7030A0"/>
                </a:solidFill>
              </a:rPr>
              <a:t>Chrome</a:t>
            </a:r>
            <a:r>
              <a:rPr kumimoji="1" lang="zh-CN" altLang="en-US" sz="2400" dirty="0">
                <a:solidFill>
                  <a:srgbClr val="7030A0"/>
                </a:solidFill>
              </a:rPr>
              <a:t>，其它的。。。</a:t>
            </a:r>
            <a:r>
              <a:rPr kumimoji="1" lang="en-US" altLang="zh-CN" sz="2400" dirty="0" err="1">
                <a:solidFill>
                  <a:srgbClr val="7030A0"/>
                </a:solidFill>
              </a:rPr>
              <a:t>emmm</a:t>
            </a:r>
            <a:endParaRPr kumimoji="1" lang="zh-CN" altLang="en-US" sz="2400" dirty="0">
              <a:solidFill>
                <a:srgbClr val="7030A0"/>
              </a:solidFill>
            </a:endParaRPr>
          </a:p>
        </p:txBody>
      </p:sp>
      <p:pic>
        <p:nvPicPr>
          <p:cNvPr id="4" name="图片 3">
            <a:extLst>
              <a:ext uri="{FF2B5EF4-FFF2-40B4-BE49-F238E27FC236}">
                <a16:creationId xmlns:a16="http://schemas.microsoft.com/office/drawing/2014/main" id="{C6CE1B3A-ABEF-3938-8BA8-FF583431836A}"/>
              </a:ext>
            </a:extLst>
          </p:cNvPr>
          <p:cNvPicPr>
            <a:picLocks noChangeAspect="1"/>
          </p:cNvPicPr>
          <p:nvPr/>
        </p:nvPicPr>
        <p:blipFill>
          <a:blip r:embed="rId3"/>
          <a:stretch>
            <a:fillRect/>
          </a:stretch>
        </p:blipFill>
        <p:spPr>
          <a:xfrm>
            <a:off x="3886200" y="5641124"/>
            <a:ext cx="349250" cy="353470"/>
          </a:xfrm>
          <a:prstGeom prst="rect">
            <a:avLst/>
          </a:prstGeom>
        </p:spPr>
      </p:pic>
    </p:spTree>
    <p:extLst>
      <p:ext uri="{BB962C8B-B14F-4D97-AF65-F5344CB8AC3E}">
        <p14:creationId xmlns:p14="http://schemas.microsoft.com/office/powerpoint/2010/main" val="101376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第五章总结</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67</a:t>
            </a:fld>
            <a:endParaRPr lang="en-US"/>
          </a:p>
        </p:txBody>
      </p:sp>
      <p:sp>
        <p:nvSpPr>
          <p:cNvPr id="6" name="内容占位符 2"/>
          <p:cNvSpPr txBox="1">
            <a:spLocks/>
          </p:cNvSpPr>
          <p:nvPr/>
        </p:nvSpPr>
        <p:spPr>
          <a:xfrm>
            <a:off x="155019" y="1655064"/>
            <a:ext cx="8931831" cy="4231386"/>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en-US" altLang="zh-CN" sz="2400" dirty="0">
                <a:solidFill>
                  <a:srgbClr val="FF0000"/>
                </a:solidFill>
                <a:latin typeface="Cambria Math" panose="02040503050406030204" pitchFamily="18" charset="0"/>
                <a:ea typeface="方正卡通简体" panose="03000509000000000000" pitchFamily="65" charset="-122"/>
              </a:rPr>
              <a:t>PageRank</a:t>
            </a:r>
            <a:r>
              <a:rPr lang="en-US" altLang="zh-CN" sz="2400" dirty="0">
                <a:solidFill>
                  <a:srgbClr val="333399"/>
                </a:solidFill>
                <a:latin typeface="Cambria Math" panose="02040503050406030204" pitchFamily="18" charset="0"/>
                <a:ea typeface="方正卡通简体" panose="03000509000000000000" pitchFamily="65" charset="-122"/>
              </a:rPr>
              <a:t> </a:t>
            </a:r>
            <a:r>
              <a:rPr lang="zh-CN" altLang="en-US" sz="2400" dirty="0">
                <a:solidFill>
                  <a:srgbClr val="333399"/>
                </a:solidFill>
                <a:latin typeface="Cambria Math" panose="02040503050406030204" pitchFamily="18" charset="0"/>
                <a:ea typeface="方正卡通简体" panose="03000509000000000000" pitchFamily="65" charset="-122"/>
              </a:rPr>
              <a:t>：是一种对每个网页分配一个实数值</a:t>
            </a:r>
            <a:r>
              <a:rPr lang="en-US" altLang="zh-CN" sz="2400" dirty="0">
                <a:solidFill>
                  <a:srgbClr val="333399"/>
                </a:solidFill>
                <a:latin typeface="Cambria Math" panose="02040503050406030204" pitchFamily="18" charset="0"/>
                <a:ea typeface="方正卡通简体" panose="03000509000000000000" pitchFamily="65" charset="-122"/>
              </a:rPr>
              <a:t>PageRank</a:t>
            </a:r>
            <a:r>
              <a:rPr lang="zh-CN" altLang="en-US" sz="2400" dirty="0">
                <a:solidFill>
                  <a:srgbClr val="333399"/>
                </a:solidFill>
                <a:latin typeface="Cambria Math" panose="02040503050406030204" pitchFamily="18" charset="0"/>
                <a:ea typeface="方正卡通简体" panose="03000509000000000000" pitchFamily="65" charset="-122"/>
              </a:rPr>
              <a:t>的算法。一个网页的</a:t>
            </a:r>
            <a:r>
              <a:rPr lang="en-US" altLang="zh-CN" sz="2400" dirty="0">
                <a:solidFill>
                  <a:srgbClr val="333399"/>
                </a:solidFill>
                <a:latin typeface="Cambria Math" panose="02040503050406030204" pitchFamily="18" charset="0"/>
                <a:ea typeface="方正卡通简体" panose="03000509000000000000" pitchFamily="65" charset="-122"/>
              </a:rPr>
              <a:t>PageRank</a:t>
            </a:r>
            <a:r>
              <a:rPr lang="zh-CN" altLang="en-US" sz="2400" dirty="0">
                <a:solidFill>
                  <a:srgbClr val="333399"/>
                </a:solidFill>
                <a:latin typeface="Cambria Math" panose="02040503050406030204" pitchFamily="18" charset="0"/>
                <a:ea typeface="方正卡通简体" panose="03000509000000000000" pitchFamily="65" charset="-122"/>
              </a:rPr>
              <a:t>值度量了该网页的重要性，或者作为好的搜索查询应答结果的可能性。</a:t>
            </a:r>
            <a:endParaRPr lang="en-US" altLang="zh-CN" sz="2400" dirty="0">
              <a:solidFill>
                <a:srgbClr val="333399"/>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随机冲浪模型</a:t>
            </a:r>
            <a:r>
              <a:rPr lang="en-US" altLang="zh-CN" sz="24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 PageRank</a:t>
            </a:r>
            <a:r>
              <a:rPr lang="zh-CN" altLang="en-US" sz="24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的计算可以想象成对许多随机冲浪者的行为模拟。每个冲浪者从某个随机页面开始，每下一步都随机地访问当前页面所链接的页面，随机冲浪者倾向于停留在有用的页面上。</a:t>
            </a:r>
            <a:endParaRPr lang="en-US" altLang="zh-CN" sz="24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抽税机制  </a:t>
            </a:r>
            <a:r>
              <a:rPr lang="zh-CN" altLang="en-US" sz="24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让随机冲浪者每次都有一个小的概率随机跳转。</a:t>
            </a:r>
            <a:endParaRPr lang="en-US" altLang="zh-CN" sz="24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极大规模矩阵</a:t>
            </a:r>
            <a:r>
              <a:rPr lang="en-US" altLang="zh-CN"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向量乘法</a:t>
            </a:r>
            <a:r>
              <a:rPr lang="zh-CN" altLang="en-US" sz="24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00" dirty="0" err="1">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MapReduce</a:t>
            </a:r>
            <a:r>
              <a:rPr lang="zh-CN" altLang="en-US" sz="24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分布式计算，计算向数据靠拢</a:t>
            </a:r>
            <a:endParaRPr lang="en-US" altLang="zh-CN" sz="24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Tree>
    <p:extLst>
      <p:ext uri="{BB962C8B-B14F-4D97-AF65-F5344CB8AC3E}">
        <p14:creationId xmlns:p14="http://schemas.microsoft.com/office/powerpoint/2010/main" val="2434516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第五章总结</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68</a:t>
            </a:fld>
            <a:endParaRPr lang="en-US"/>
          </a:p>
        </p:txBody>
      </p:sp>
      <p:sp>
        <p:nvSpPr>
          <p:cNvPr id="6" name="内容占位符 2"/>
          <p:cNvSpPr txBox="1">
            <a:spLocks/>
          </p:cNvSpPr>
          <p:nvPr/>
        </p:nvSpPr>
        <p:spPr>
          <a:xfrm>
            <a:off x="155019" y="1655064"/>
            <a:ext cx="8931831" cy="4231386"/>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rPr>
              <a:t>面向主题的</a:t>
            </a:r>
            <a:r>
              <a:rPr lang="en-US" altLang="zh-CN" sz="2400" dirty="0">
                <a:solidFill>
                  <a:srgbClr val="FF0000"/>
                </a:solidFill>
                <a:latin typeface="Cambria Math" panose="02040503050406030204" pitchFamily="18" charset="0"/>
                <a:ea typeface="方正卡通简体" panose="03000509000000000000" pitchFamily="65" charset="-122"/>
              </a:rPr>
              <a:t>PageRank </a:t>
            </a:r>
            <a:r>
              <a:rPr lang="en-US" altLang="zh-CN" sz="2400" dirty="0">
                <a:solidFill>
                  <a:srgbClr val="0000FF"/>
                </a:solidFill>
                <a:latin typeface="Cambria Math" panose="02040503050406030204" pitchFamily="18" charset="0"/>
                <a:ea typeface="方正卡通简体" panose="03000509000000000000" pitchFamily="65" charset="-122"/>
              </a:rPr>
              <a:t>:</a:t>
            </a:r>
            <a:r>
              <a:rPr lang="zh-CN" altLang="en-US" sz="2400" dirty="0">
                <a:solidFill>
                  <a:srgbClr val="0000FF"/>
                </a:solidFill>
                <a:latin typeface="Cambria Math" panose="02040503050406030204" pitchFamily="18" charset="0"/>
                <a:ea typeface="方正卡通简体" panose="03000509000000000000" pitchFamily="65" charset="-122"/>
              </a:rPr>
              <a:t>如果知道查询用户对某个主题感兴趣，那么对主题相关的网页赋予更高</a:t>
            </a:r>
            <a:r>
              <a:rPr lang="en-US" altLang="zh-CN" sz="2400" dirty="0">
                <a:solidFill>
                  <a:srgbClr val="0000FF"/>
                </a:solidFill>
                <a:latin typeface="Cambria Math" panose="02040503050406030204" pitchFamily="18" charset="0"/>
                <a:ea typeface="方正卡通简体" panose="03000509000000000000" pitchFamily="65" charset="-122"/>
              </a:rPr>
              <a:t>PageRank</a:t>
            </a:r>
            <a:r>
              <a:rPr lang="zh-CN" altLang="en-US" sz="2400" dirty="0">
                <a:solidFill>
                  <a:srgbClr val="0000FF"/>
                </a:solidFill>
                <a:latin typeface="Cambria Math" panose="02040503050406030204" pitchFamily="18" charset="0"/>
                <a:ea typeface="方正卡通简体" panose="03000509000000000000" pitchFamily="65" charset="-122"/>
              </a:rPr>
              <a:t>。</a:t>
            </a:r>
          </a:p>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垃圾农场的结构</a:t>
            </a:r>
            <a:r>
              <a:rPr lang="en-US" altLang="zh-CN"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0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增加外链提高</a:t>
            </a:r>
            <a:r>
              <a:rPr lang="en-US" altLang="zh-CN" sz="2400" dirty="0">
                <a:solidFill>
                  <a:srgbClr val="0000FF"/>
                </a:solidFill>
                <a:latin typeface="Cambria Math" panose="02040503050406030204" pitchFamily="18" charset="0"/>
                <a:ea typeface="方正卡通简体" panose="03000509000000000000" pitchFamily="65" charset="-122"/>
              </a:rPr>
              <a:t>PageRank</a:t>
            </a:r>
            <a:r>
              <a:rPr lang="zh-CN" altLang="en-US" sz="2400" dirty="0">
                <a:solidFill>
                  <a:srgbClr val="0000FF"/>
                </a:solidFill>
                <a:latin typeface="Cambria Math" panose="02040503050406030204" pitchFamily="18" charset="0"/>
                <a:ea typeface="方正卡通简体" panose="03000509000000000000" pitchFamily="65" charset="-122"/>
              </a:rPr>
              <a:t>数值。</a:t>
            </a:r>
            <a:endParaRPr lang="en-US" altLang="zh-CN" sz="2400" dirty="0">
              <a:solidFill>
                <a:srgbClr val="0000FF"/>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权威页</a:t>
            </a:r>
            <a:r>
              <a:rPr lang="zh-CN" altLang="en-US" sz="240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是那些包含有价值信息的网页。</a:t>
            </a:r>
            <a:endParaRPr lang="en-US" altLang="zh-CN" sz="240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导航页</a:t>
            </a:r>
            <a:r>
              <a:rPr lang="zh-CN" altLang="en-US" sz="240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本身并不包含有价值信息，但是却给出有价值信息所在的位置链接。</a:t>
            </a:r>
            <a:endParaRPr lang="en-US" altLang="zh-CN" sz="240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Tree>
    <p:extLst>
      <p:ext uri="{BB962C8B-B14F-4D97-AF65-F5344CB8AC3E}">
        <p14:creationId xmlns:p14="http://schemas.microsoft.com/office/powerpoint/2010/main" val="454818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sp>
        <p:nvSpPr>
          <p:cNvPr id="3" name="内容占位符 2"/>
          <p:cNvSpPr>
            <a:spLocks noGrp="1"/>
          </p:cNvSpPr>
          <p:nvPr>
            <p:ph idx="1"/>
          </p:nvPr>
        </p:nvSpPr>
        <p:spPr/>
        <p:txBody>
          <a:bodyPr/>
          <a:lstStyle/>
          <a:p>
            <a:r>
              <a:rPr lang="zh-CN" altLang="en-US" dirty="0"/>
              <a:t>选择题：下面说法正确的是（     ）</a:t>
            </a:r>
            <a:endParaRPr lang="en-US" altLang="zh-CN" dirty="0"/>
          </a:p>
          <a:p>
            <a:pPr marL="342900" lvl="1" indent="0">
              <a:buNone/>
            </a:pPr>
            <a:r>
              <a:rPr lang="en-US" altLang="zh-CN" dirty="0"/>
              <a:t>A. </a:t>
            </a:r>
            <a:r>
              <a:rPr lang="zh-CN" altLang="en-US" dirty="0"/>
              <a:t>如果转移矩阵分割成</a:t>
            </a:r>
            <a:r>
              <a:rPr lang="en-US" altLang="zh-CN" dirty="0" err="1"/>
              <a:t>k×k</a:t>
            </a:r>
            <a:r>
              <a:rPr lang="zh-CN" altLang="en-US" dirty="0"/>
              <a:t>块，稀疏矩阵存储方式不需要改变</a:t>
            </a:r>
            <a:endParaRPr lang="en-US" altLang="zh-CN" dirty="0"/>
          </a:p>
          <a:p>
            <a:pPr marL="342900" lvl="1" indent="0">
              <a:buNone/>
            </a:pPr>
            <a:r>
              <a:rPr lang="en-US" altLang="zh-CN" dirty="0"/>
              <a:t>B. PageRank</a:t>
            </a:r>
            <a:r>
              <a:rPr lang="zh-CN" altLang="en-US" dirty="0"/>
              <a:t>的计算一般不采用迭代的方式</a:t>
            </a:r>
            <a:endParaRPr lang="en-US" altLang="zh-CN" dirty="0"/>
          </a:p>
          <a:p>
            <a:pPr marL="342900" lvl="1" indent="0">
              <a:buNone/>
            </a:pPr>
            <a:r>
              <a:rPr lang="en-US" altLang="zh-CN" dirty="0"/>
              <a:t>C. </a:t>
            </a:r>
            <a:r>
              <a:rPr lang="zh-CN" altLang="en-US" dirty="0"/>
              <a:t>分块计算</a:t>
            </a:r>
            <a:r>
              <a:rPr lang="en-US" altLang="zh-CN" dirty="0"/>
              <a:t>PageRank</a:t>
            </a:r>
            <a:r>
              <a:rPr lang="zh-CN" altLang="en-US" dirty="0"/>
              <a:t>的方式会增加</a:t>
            </a:r>
            <a:r>
              <a:rPr lang="en-US" altLang="zh-CN" dirty="0"/>
              <a:t>v</a:t>
            </a:r>
            <a:r>
              <a:rPr lang="zh-CN" altLang="en-US" dirty="0"/>
              <a:t>的读取次数</a:t>
            </a:r>
            <a:endParaRPr lang="en-US" altLang="zh-CN" dirty="0"/>
          </a:p>
          <a:p>
            <a:pPr marL="342900" lvl="1" indent="0">
              <a:buNone/>
            </a:pPr>
            <a:r>
              <a:rPr lang="en-US" altLang="zh-CN" dirty="0"/>
              <a:t>D. PageRank</a:t>
            </a:r>
            <a:r>
              <a:rPr lang="zh-CN" altLang="en-US" dirty="0"/>
              <a:t>计算不需要考虑不在</a:t>
            </a:r>
            <a:r>
              <a:rPr lang="en-US" altLang="zh-CN" dirty="0" err="1"/>
              <a:t>MapReduce</a:t>
            </a:r>
            <a:r>
              <a:rPr lang="zh-CN" altLang="en-US" dirty="0"/>
              <a:t>框架之外的方式</a:t>
            </a:r>
            <a:endParaRPr lang="en-US" altLang="zh-CN" dirty="0"/>
          </a:p>
          <a:p>
            <a:endParaRPr lang="en-US" altLang="zh-CN" dirty="0"/>
          </a:p>
          <a:p>
            <a:r>
              <a:rPr lang="zh-CN" altLang="en-US" dirty="0"/>
              <a:t>选择题：下列说法错误的是（      ）</a:t>
            </a:r>
            <a:endParaRPr lang="en-US" altLang="zh-CN" dirty="0"/>
          </a:p>
          <a:p>
            <a:pPr marL="342900" lvl="1" indent="0">
              <a:buNone/>
            </a:pPr>
            <a:r>
              <a:rPr lang="en-US" altLang="zh-CN" dirty="0"/>
              <a:t>A. </a:t>
            </a:r>
            <a:r>
              <a:rPr lang="zh-CN" altLang="en-US" dirty="0"/>
              <a:t>转移矩阵每一列的和为</a:t>
            </a:r>
            <a:r>
              <a:rPr lang="en-US" altLang="zh-CN" dirty="0"/>
              <a:t>1</a:t>
            </a:r>
          </a:p>
          <a:p>
            <a:pPr marL="342900" lvl="1" indent="0">
              <a:buNone/>
            </a:pPr>
            <a:r>
              <a:rPr lang="en-US" altLang="zh-CN" dirty="0"/>
              <a:t>B. </a:t>
            </a:r>
            <a:r>
              <a:rPr lang="zh-CN" altLang="en-US" dirty="0"/>
              <a:t>面向主题的</a:t>
            </a:r>
            <a:r>
              <a:rPr lang="en-US" altLang="zh-CN" dirty="0"/>
              <a:t>PageRank</a:t>
            </a:r>
            <a:r>
              <a:rPr lang="zh-CN" altLang="en-US" dirty="0"/>
              <a:t>不需要了解用户任何信息</a:t>
            </a:r>
            <a:endParaRPr lang="en-US" altLang="zh-CN" dirty="0"/>
          </a:p>
          <a:p>
            <a:pPr marL="342900" lvl="1" indent="0">
              <a:buNone/>
            </a:pPr>
            <a:r>
              <a:rPr lang="en-US" altLang="zh-CN" dirty="0"/>
              <a:t>C. </a:t>
            </a:r>
            <a:r>
              <a:rPr lang="zh-CN" altLang="en-US" dirty="0"/>
              <a:t>网页有两种属性：重要性和导航性</a:t>
            </a:r>
            <a:endParaRPr lang="en-US" altLang="zh-CN" dirty="0"/>
          </a:p>
          <a:p>
            <a:pPr marL="342900" lvl="1" indent="0">
              <a:buNone/>
            </a:pPr>
            <a:r>
              <a:rPr lang="en-US" altLang="zh-CN" dirty="0"/>
              <a:t>D. PageRank</a:t>
            </a:r>
            <a:r>
              <a:rPr lang="zh-CN" altLang="en-US" dirty="0"/>
              <a:t>值的大小衡量了网页的重要性</a:t>
            </a:r>
            <a:endParaRPr lang="en-US" altLang="zh-CN" dirty="0"/>
          </a:p>
        </p:txBody>
      </p:sp>
      <p:sp>
        <p:nvSpPr>
          <p:cNvPr id="4" name="灯片编号占位符 3"/>
          <p:cNvSpPr>
            <a:spLocks noGrp="1"/>
          </p:cNvSpPr>
          <p:nvPr>
            <p:ph type="sldNum" sz="quarter" idx="12"/>
          </p:nvPr>
        </p:nvSpPr>
        <p:spPr/>
        <p:txBody>
          <a:bodyPr/>
          <a:lstStyle/>
          <a:p>
            <a:fld id="{19B12225-5612-419B-A8D5-4B8EEE4C217E}" type="slidenum">
              <a:rPr lang="en-US" smtClean="0"/>
              <a:pPr/>
              <a:t>69</a:t>
            </a:fld>
            <a:endParaRPr lang="en-US"/>
          </a:p>
        </p:txBody>
      </p:sp>
    </p:spTree>
    <p:extLst>
      <p:ext uri="{BB962C8B-B14F-4D97-AF65-F5344CB8AC3E}">
        <p14:creationId xmlns:p14="http://schemas.microsoft.com/office/powerpoint/2010/main" val="10045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7</a:t>
            </a:fld>
            <a:endParaRPr lang="en-US"/>
          </a:p>
        </p:txBody>
      </p:sp>
      <p:sp>
        <p:nvSpPr>
          <p:cNvPr id="13" name="内容占位符 2"/>
          <p:cNvSpPr>
            <a:spLocks noGrp="1"/>
          </p:cNvSpPr>
          <p:nvPr>
            <p:ph idx="1"/>
          </p:nvPr>
        </p:nvSpPr>
        <p:spPr>
          <a:xfrm>
            <a:off x="285750" y="1655065"/>
            <a:ext cx="8801100" cy="4139945"/>
          </a:xfrm>
        </p:spPr>
        <p:txBody>
          <a:bodyPr>
            <a:normAutofit fontScale="70000" lnSpcReduction="20000"/>
          </a:bodyPr>
          <a:lstStyle/>
          <a:p>
            <a:pPr marL="89154" indent="0">
              <a:spcAft>
                <a:spcPts val="900"/>
              </a:spcAft>
              <a:buNone/>
            </a:pPr>
            <a:r>
              <a:rPr lang="en-US" altLang="zh-CN" sz="2925" dirty="0">
                <a:latin typeface="Cambria Math" panose="02040503050406030204" pitchFamily="18" charset="0"/>
                <a:ea typeface="Cambria Math" panose="02040503050406030204" pitchFamily="18" charset="0"/>
                <a:cs typeface="萝莉体 第二版" panose="02000500000000000000" pitchFamily="2" charset="-122"/>
              </a:rPr>
              <a:t>5.1.1</a:t>
            </a:r>
            <a:r>
              <a:rPr lang="zh-CN" altLang="en-US" sz="2925" dirty="0">
                <a:latin typeface="Cambria Math" panose="02040503050406030204" pitchFamily="18" charset="0"/>
                <a:ea typeface="方正卡通简体" panose="03000509000000000000" pitchFamily="65" charset="-122"/>
                <a:cs typeface="萝莉体 第二版" panose="02000500000000000000" pitchFamily="2" charset="-122"/>
              </a:rPr>
              <a:t>早期的搜索引擎及词项作弊</a:t>
            </a:r>
            <a:endParaRPr lang="en-US" altLang="zh-CN" sz="2925" dirty="0">
              <a:latin typeface="Cambria Math" panose="02040503050406030204" pitchFamily="18" charset="0"/>
              <a:ea typeface="Cambria Math" panose="02040503050406030204" pitchFamily="18" charset="0"/>
              <a:cs typeface="萝莉体 第二版" panose="02000500000000000000" pitchFamily="2" charset="-122"/>
            </a:endParaRPr>
          </a:p>
          <a:p>
            <a:pPr>
              <a:spcAft>
                <a:spcPts val="450"/>
              </a:spcAft>
              <a:buFont typeface="Wingdings" panose="05000000000000000000" pitchFamily="2" charset="2"/>
              <a:buChar char="p"/>
            </a:pPr>
            <a:r>
              <a:rPr lang="zh-CN" altLang="en-US" sz="2625" dirty="0">
                <a:solidFill>
                  <a:srgbClr val="0070C0"/>
                </a:solidFill>
                <a:latin typeface="Cambria Math" panose="02040503050406030204" pitchFamily="18" charset="0"/>
                <a:ea typeface="方正卡通简体" panose="03000509000000000000" pitchFamily="65" charset="-122"/>
              </a:rPr>
              <a:t>第一代搜索引擎 ：</a:t>
            </a:r>
            <a:r>
              <a:rPr lang="en-US" altLang="zh-CN" sz="2625" dirty="0">
                <a:solidFill>
                  <a:srgbClr val="0070C0"/>
                </a:solidFill>
                <a:latin typeface="Cambria Math" panose="02040503050406030204" pitchFamily="18" charset="0"/>
                <a:ea typeface="Cambria Math" panose="02040503050406030204" pitchFamily="18" charset="0"/>
              </a:rPr>
              <a:t>1994</a:t>
            </a:r>
            <a:r>
              <a:rPr lang="zh-CN" altLang="en-US" sz="2625" dirty="0">
                <a:solidFill>
                  <a:srgbClr val="0070C0"/>
                </a:solidFill>
                <a:latin typeface="Cambria Math" panose="02040503050406030204" pitchFamily="18" charset="0"/>
                <a:ea typeface="方正卡通简体" panose="03000509000000000000" pitchFamily="65" charset="-122"/>
              </a:rPr>
              <a:t>年第一代真正基于互联网的搜索引擎</a:t>
            </a:r>
            <a:r>
              <a:rPr lang="en-US" altLang="zh-CN" sz="2625" dirty="0">
                <a:solidFill>
                  <a:srgbClr val="0070C0"/>
                </a:solidFill>
                <a:latin typeface="Cambria Math" panose="02040503050406030204" pitchFamily="18" charset="0"/>
                <a:ea typeface="Cambria Math" panose="02040503050406030204" pitchFamily="18" charset="0"/>
              </a:rPr>
              <a:t>Lycos</a:t>
            </a:r>
            <a:r>
              <a:rPr lang="zh-CN" altLang="en-US" sz="2625" dirty="0">
                <a:solidFill>
                  <a:srgbClr val="0070C0"/>
                </a:solidFill>
                <a:latin typeface="Cambria Math" panose="02040503050406030204" pitchFamily="18" charset="0"/>
                <a:ea typeface="方正卡通简体" panose="03000509000000000000" pitchFamily="65" charset="-122"/>
              </a:rPr>
              <a:t>诞生，它以</a:t>
            </a:r>
            <a:r>
              <a:rPr lang="zh-CN" altLang="en-US" sz="2625" b="1" dirty="0">
                <a:solidFill>
                  <a:srgbClr val="0070C0"/>
                </a:solidFill>
                <a:latin typeface="Cambria Math" panose="02040503050406030204" pitchFamily="18" charset="0"/>
                <a:ea typeface="方正卡通简体" panose="03000509000000000000" pitchFamily="65" charset="-122"/>
              </a:rPr>
              <a:t>人工分类目录</a:t>
            </a:r>
            <a:r>
              <a:rPr lang="zh-CN" altLang="en-US" sz="2625" dirty="0">
                <a:solidFill>
                  <a:srgbClr val="0070C0"/>
                </a:solidFill>
                <a:latin typeface="Cambria Math" panose="02040503050406030204" pitchFamily="18" charset="0"/>
                <a:ea typeface="方正卡通简体" panose="03000509000000000000" pitchFamily="65" charset="-122"/>
              </a:rPr>
              <a:t>为主，代表厂商是</a:t>
            </a:r>
            <a:r>
              <a:rPr lang="en-US" altLang="zh-CN" sz="2625" dirty="0">
                <a:solidFill>
                  <a:srgbClr val="0070C0"/>
                </a:solidFill>
                <a:latin typeface="Cambria Math" panose="02040503050406030204" pitchFamily="18" charset="0"/>
                <a:ea typeface="Cambria Math" panose="02040503050406030204" pitchFamily="18" charset="0"/>
              </a:rPr>
              <a:t>Yahoo</a:t>
            </a:r>
            <a:r>
              <a:rPr lang="zh-CN" altLang="en-US" sz="2625" dirty="0">
                <a:solidFill>
                  <a:srgbClr val="0070C0"/>
                </a:solidFill>
                <a:latin typeface="Cambria Math" panose="02040503050406030204" pitchFamily="18" charset="0"/>
                <a:ea typeface="方正卡通简体" panose="03000509000000000000" pitchFamily="65" charset="-122"/>
              </a:rPr>
              <a:t>， 特点是人工分类存放网站的各种目录，用户通过多种方式寻找网站，现在也还有这种方式存在。 </a:t>
            </a:r>
            <a:endParaRPr lang="en-US" altLang="zh-CN" sz="2625" dirty="0">
              <a:solidFill>
                <a:srgbClr val="0070C0"/>
              </a:solidFill>
              <a:latin typeface="Cambria Math" panose="02040503050406030204" pitchFamily="18" charset="0"/>
              <a:ea typeface="Cambria Math" panose="02040503050406030204" pitchFamily="18" charset="0"/>
            </a:endParaRPr>
          </a:p>
          <a:p>
            <a:pPr>
              <a:spcAft>
                <a:spcPts val="450"/>
              </a:spcAft>
              <a:buFont typeface="Wingdings" panose="05000000000000000000" pitchFamily="2" charset="2"/>
              <a:buChar char="p"/>
            </a:pPr>
            <a:r>
              <a:rPr lang="zh-CN" altLang="en-US" sz="2625" dirty="0">
                <a:solidFill>
                  <a:schemeClr val="accent1">
                    <a:lumMod val="50000"/>
                  </a:schemeClr>
                </a:solidFill>
                <a:latin typeface="Cambria Math" panose="02040503050406030204" pitchFamily="18" charset="0"/>
                <a:ea typeface="方正卡通简体" panose="03000509000000000000" pitchFamily="65" charset="-122"/>
              </a:rPr>
              <a:t>第二代搜索引擎：用户开始希望对内容进行查找，出现了第二代搜索引擎，也就是利用关键字来查询，</a:t>
            </a:r>
            <a:r>
              <a:rPr lang="zh-CN" altLang="en-US" sz="2625" dirty="0">
                <a:solidFill>
                  <a:schemeClr val="accent3">
                    <a:lumMod val="50000"/>
                  </a:schemeClr>
                </a:solidFill>
                <a:latin typeface="Cambria Math" panose="02040503050406030204" pitchFamily="18" charset="0"/>
                <a:ea typeface="方正卡通简体" panose="03000509000000000000" pitchFamily="65" charset="-122"/>
              </a:rPr>
              <a:t>最其代表性最成功的是</a:t>
            </a:r>
            <a:r>
              <a:rPr lang="en-US" altLang="zh-CN" sz="2625" dirty="0">
                <a:solidFill>
                  <a:schemeClr val="accent3">
                    <a:lumMod val="50000"/>
                  </a:schemeClr>
                </a:solidFill>
                <a:latin typeface="Cambria Math" panose="02040503050406030204" pitchFamily="18" charset="0"/>
                <a:ea typeface="Cambria Math" panose="02040503050406030204" pitchFamily="18" charset="0"/>
              </a:rPr>
              <a:t>Google</a:t>
            </a:r>
            <a:r>
              <a:rPr lang="zh-CN" altLang="en-US" sz="2625" dirty="0">
                <a:solidFill>
                  <a:schemeClr val="accent1">
                    <a:lumMod val="50000"/>
                  </a:schemeClr>
                </a:solidFill>
                <a:latin typeface="Cambria Math" panose="02040503050406030204" pitchFamily="18" charset="0"/>
                <a:ea typeface="方正卡通简体" panose="03000509000000000000" pitchFamily="65" charset="-122"/>
              </a:rPr>
              <a:t>，它建立在网页链接分析技术的基础上，使用关键字对网页搜索，能够覆盖互联网的大量网页内容，该技术可以分析网页的重要性后</a:t>
            </a:r>
            <a:r>
              <a:rPr lang="en-US" altLang="zh-CN" sz="2625" dirty="0">
                <a:solidFill>
                  <a:schemeClr val="accent1">
                    <a:lumMod val="50000"/>
                  </a:schemeClr>
                </a:solidFill>
                <a:latin typeface="Cambria Math" panose="02040503050406030204" pitchFamily="18" charset="0"/>
                <a:ea typeface="Cambria Math" panose="02040503050406030204" pitchFamily="18" charset="0"/>
              </a:rPr>
              <a:t>.</a:t>
            </a:r>
            <a:r>
              <a:rPr lang="zh-CN" altLang="en-US" sz="2625" dirty="0">
                <a:solidFill>
                  <a:schemeClr val="accent1">
                    <a:lumMod val="50000"/>
                  </a:schemeClr>
                </a:solidFill>
                <a:latin typeface="Cambria Math" panose="02040503050406030204" pitchFamily="18" charset="0"/>
                <a:ea typeface="方正卡通简体" panose="03000509000000000000" pitchFamily="65" charset="-122"/>
              </a:rPr>
              <a:t>将重要的结果呈现给用户。</a:t>
            </a:r>
            <a:endParaRPr lang="en-US" altLang="zh-CN" sz="2625" dirty="0">
              <a:solidFill>
                <a:schemeClr val="accent1">
                  <a:lumMod val="50000"/>
                </a:schemeClr>
              </a:solidFill>
              <a:latin typeface="Cambria Math" panose="02040503050406030204" pitchFamily="18" charset="0"/>
              <a:ea typeface="Cambria Math" panose="02040503050406030204" pitchFamily="18" charset="0"/>
            </a:endParaRPr>
          </a:p>
          <a:p>
            <a:pPr>
              <a:spcAft>
                <a:spcPts val="450"/>
              </a:spcAft>
              <a:buFont typeface="Wingdings" panose="05000000000000000000" pitchFamily="2" charset="2"/>
              <a:buChar char="p"/>
            </a:pPr>
            <a:r>
              <a:rPr lang="zh-CN" altLang="en-US" sz="2625" dirty="0">
                <a:solidFill>
                  <a:schemeClr val="accent4">
                    <a:lumMod val="50000"/>
                  </a:schemeClr>
                </a:solidFill>
                <a:latin typeface="Cambria Math" panose="02040503050406030204" pitchFamily="18" charset="0"/>
                <a:ea typeface="方正卡通简体" panose="03000509000000000000" pitchFamily="65" charset="-122"/>
              </a:rPr>
              <a:t>第三代搜索引擎：用户希望能快速并且准确的查找到自己所要的信息，因此出现了第三代搜索引擎。相比前两代第三代搜索引擎更加注重个性化、专业化、智能化，使用自动聚类、分类等人工智能技术。</a:t>
            </a:r>
            <a:r>
              <a:rPr lang="zh-CN" altLang="en-US" sz="2625" dirty="0">
                <a:solidFill>
                  <a:schemeClr val="accent3">
                    <a:lumMod val="50000"/>
                  </a:schemeClr>
                </a:solidFill>
                <a:latin typeface="Cambria Math" panose="02040503050406030204" pitchFamily="18" charset="0"/>
                <a:ea typeface="方正卡通简体" panose="03000509000000000000" pitchFamily="65" charset="-122"/>
              </a:rPr>
              <a:t>第三代搜索引擎的代表是</a:t>
            </a:r>
            <a:r>
              <a:rPr lang="en-US" altLang="zh-CN" sz="2625" dirty="0">
                <a:solidFill>
                  <a:schemeClr val="accent3">
                    <a:lumMod val="50000"/>
                  </a:schemeClr>
                </a:solidFill>
                <a:latin typeface="Cambria Math" panose="02040503050406030204" pitchFamily="18" charset="0"/>
                <a:ea typeface="Cambria Math" panose="02040503050406030204" pitchFamily="18" charset="0"/>
              </a:rPr>
              <a:t>Google</a:t>
            </a:r>
            <a:r>
              <a:rPr lang="zh-CN" altLang="en-US" sz="2625" dirty="0">
                <a:solidFill>
                  <a:schemeClr val="accent4">
                    <a:lumMod val="50000"/>
                  </a:schemeClr>
                </a:solidFill>
                <a:latin typeface="Cambria Math" panose="02040503050406030204" pitchFamily="18" charset="0"/>
                <a:ea typeface="方正卡通简体" panose="03000509000000000000" pitchFamily="65" charset="-122"/>
              </a:rPr>
              <a:t>。</a:t>
            </a:r>
            <a:endParaRPr lang="en-US" altLang="zh-CN" sz="2625" dirty="0">
              <a:solidFill>
                <a:schemeClr val="accent4">
                  <a:lumMod val="50000"/>
                </a:schemeClr>
              </a:solidFill>
              <a:latin typeface="Cambria Math" panose="02040503050406030204" pitchFamily="18" charset="0"/>
              <a:ea typeface="Cambria Math" panose="02040503050406030204" pitchFamily="18" charset="0"/>
            </a:endParaRPr>
          </a:p>
          <a:p>
            <a:pPr>
              <a:spcAft>
                <a:spcPts val="450"/>
              </a:spcAft>
              <a:buFont typeface="Wingdings" panose="05000000000000000000" pitchFamily="2" charset="2"/>
              <a:buChar char="p"/>
            </a:pPr>
            <a:r>
              <a:rPr lang="zh-CN" altLang="en-US" sz="2625" dirty="0">
                <a:solidFill>
                  <a:srgbClr val="002060"/>
                </a:solidFill>
                <a:latin typeface="Cambria Math" panose="02040503050406030204" pitchFamily="18" charset="0"/>
                <a:ea typeface="方正卡通简体" panose="03000509000000000000" pitchFamily="65" charset="-122"/>
              </a:rPr>
              <a:t>第四代搜索引擎：用户需要数据全面、更新及时、分类细致的面向主题搜索引擎，这种搜索引擎采用特征提取和文本智能化等策略，相比前三代搜索引擎更准确有效，被称为第四代搜索引擎。</a:t>
            </a:r>
            <a:endParaRPr lang="zh-CN" altLang="en-US" sz="26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3" name="文本框 2">
            <a:extLst>
              <a:ext uri="{FF2B5EF4-FFF2-40B4-BE49-F238E27FC236}">
                <a16:creationId xmlns:a16="http://schemas.microsoft.com/office/drawing/2014/main" id="{E654FF72-865A-98AF-0637-681DD1D45C0C}"/>
              </a:ext>
            </a:extLst>
          </p:cNvPr>
          <p:cNvSpPr txBox="1"/>
          <p:nvPr/>
        </p:nvSpPr>
        <p:spPr>
          <a:xfrm>
            <a:off x="4953000" y="1687722"/>
            <a:ext cx="3985261" cy="369332"/>
          </a:xfrm>
          <a:prstGeom prst="rect">
            <a:avLst/>
          </a:prstGeom>
          <a:noFill/>
          <a:ln>
            <a:solidFill>
              <a:srgbClr val="D60093"/>
            </a:solidFill>
          </a:ln>
        </p:spPr>
        <p:txBody>
          <a:bodyPr wrap="square" rtlCol="0">
            <a:spAutoFit/>
          </a:bodyPr>
          <a:lstStyle/>
          <a:p>
            <a:r>
              <a:rPr kumimoji="1" lang="zh-CN" altLang="en-US" dirty="0">
                <a:solidFill>
                  <a:srgbClr val="CC0066"/>
                </a:solidFill>
              </a:rPr>
              <a:t>把</a:t>
            </a:r>
            <a:r>
              <a:rPr kumimoji="1" lang="en-US" altLang="zh-CN" dirty="0">
                <a:solidFill>
                  <a:srgbClr val="CC0066"/>
                </a:solidFill>
              </a:rPr>
              <a:t>Lycos</a:t>
            </a:r>
            <a:r>
              <a:rPr kumimoji="1" lang="zh-CN" altLang="en-US" dirty="0">
                <a:solidFill>
                  <a:srgbClr val="CC0066"/>
                </a:solidFill>
              </a:rPr>
              <a:t>理解为一个电子图书馆更合适</a:t>
            </a:r>
          </a:p>
        </p:txBody>
      </p:sp>
      <p:sp>
        <p:nvSpPr>
          <p:cNvPr id="4" name="文本框 3">
            <a:extLst>
              <a:ext uri="{FF2B5EF4-FFF2-40B4-BE49-F238E27FC236}">
                <a16:creationId xmlns:a16="http://schemas.microsoft.com/office/drawing/2014/main" id="{68D06F12-6550-706C-9039-830E23E4DB38}"/>
              </a:ext>
            </a:extLst>
          </p:cNvPr>
          <p:cNvSpPr txBox="1"/>
          <p:nvPr/>
        </p:nvSpPr>
        <p:spPr>
          <a:xfrm>
            <a:off x="570329" y="5589180"/>
            <a:ext cx="8001000" cy="400110"/>
          </a:xfrm>
          <a:prstGeom prst="rect">
            <a:avLst/>
          </a:prstGeom>
          <a:noFill/>
        </p:spPr>
        <p:txBody>
          <a:bodyPr wrap="square" rtlCol="0">
            <a:spAutoFit/>
          </a:bodyPr>
          <a:lstStyle/>
          <a:p>
            <a:pPr algn="ctr"/>
            <a:r>
              <a:rPr kumimoji="1" lang="zh-CN" altLang="en-US" sz="2000" b="1" dirty="0">
                <a:solidFill>
                  <a:srgbClr val="FF0000"/>
                </a:solidFill>
              </a:rPr>
              <a:t>人工分类</a:t>
            </a:r>
            <a:r>
              <a:rPr kumimoji="1" lang="en-US" altLang="zh-CN" sz="2000" b="1" dirty="0">
                <a:solidFill>
                  <a:srgbClr val="FF0000"/>
                </a:solidFill>
                <a:sym typeface="Wingdings" pitchFamily="2" charset="2"/>
              </a:rPr>
              <a:t></a:t>
            </a:r>
            <a:r>
              <a:rPr kumimoji="1" lang="zh-CN" altLang="en-US" sz="2000" b="1" dirty="0">
                <a:solidFill>
                  <a:srgbClr val="FF0000"/>
                </a:solidFill>
                <a:sym typeface="Wingdings" pitchFamily="2" charset="2"/>
              </a:rPr>
              <a:t>关键字</a:t>
            </a:r>
            <a:r>
              <a:rPr kumimoji="1" lang="en-US" altLang="zh-CN" sz="2000" b="1" dirty="0">
                <a:solidFill>
                  <a:srgbClr val="FF0000"/>
                </a:solidFill>
                <a:sym typeface="Wingdings" pitchFamily="2" charset="2"/>
              </a:rPr>
              <a:t>+</a:t>
            </a:r>
            <a:r>
              <a:rPr kumimoji="1" lang="zh-CN" altLang="en-US" sz="2000" b="1" dirty="0">
                <a:solidFill>
                  <a:srgbClr val="FF0000"/>
                </a:solidFill>
                <a:sym typeface="Wingdings" pitchFamily="2" charset="2"/>
              </a:rPr>
              <a:t>链接分析</a:t>
            </a:r>
            <a:r>
              <a:rPr kumimoji="1" lang="en-US" altLang="zh-CN" sz="2000" b="1" dirty="0">
                <a:solidFill>
                  <a:srgbClr val="FF0000"/>
                </a:solidFill>
                <a:sym typeface="Wingdings" pitchFamily="2" charset="2"/>
              </a:rPr>
              <a:t></a:t>
            </a:r>
            <a:r>
              <a:rPr kumimoji="1" lang="zh-CN" altLang="en-US" sz="2000" b="1" dirty="0">
                <a:solidFill>
                  <a:srgbClr val="FF0000"/>
                </a:solidFill>
                <a:sym typeface="Wingdings" pitchFamily="2" charset="2"/>
              </a:rPr>
              <a:t>个性化</a:t>
            </a:r>
            <a:r>
              <a:rPr kumimoji="1" lang="en-US" altLang="zh-CN" sz="2000" b="1" dirty="0">
                <a:solidFill>
                  <a:srgbClr val="FF0000"/>
                </a:solidFill>
                <a:sym typeface="Wingdings" pitchFamily="2" charset="2"/>
              </a:rPr>
              <a:t>&amp;</a:t>
            </a:r>
            <a:r>
              <a:rPr kumimoji="1" lang="zh-CN" altLang="en-US" sz="2000" b="1" dirty="0">
                <a:solidFill>
                  <a:srgbClr val="FF0000"/>
                </a:solidFill>
                <a:sym typeface="Wingdings" pitchFamily="2" charset="2"/>
              </a:rPr>
              <a:t>智能化</a:t>
            </a:r>
            <a:r>
              <a:rPr kumimoji="1" lang="en-US" altLang="zh-CN" sz="2000" b="1" dirty="0">
                <a:solidFill>
                  <a:srgbClr val="FF0000"/>
                </a:solidFill>
                <a:sym typeface="Wingdings" pitchFamily="2" charset="2"/>
              </a:rPr>
              <a:t></a:t>
            </a:r>
            <a:r>
              <a:rPr kumimoji="1" lang="zh-CN" altLang="en-US" sz="2000" b="1" dirty="0">
                <a:solidFill>
                  <a:srgbClr val="FF0000"/>
                </a:solidFill>
                <a:sym typeface="Wingdings" pitchFamily="2" charset="2"/>
              </a:rPr>
              <a:t>实时化</a:t>
            </a:r>
            <a:r>
              <a:rPr kumimoji="1" lang="en-US" altLang="zh-CN" sz="2000" b="1" dirty="0">
                <a:solidFill>
                  <a:srgbClr val="FF0000"/>
                </a:solidFill>
                <a:sym typeface="Wingdings" pitchFamily="2" charset="2"/>
              </a:rPr>
              <a:t>&amp;</a:t>
            </a:r>
            <a:r>
              <a:rPr kumimoji="1" lang="zh-CN" altLang="en-US" sz="2000" b="1" dirty="0">
                <a:solidFill>
                  <a:srgbClr val="FF0000"/>
                </a:solidFill>
                <a:sym typeface="Wingdings" pitchFamily="2" charset="2"/>
              </a:rPr>
              <a:t>主题导向</a:t>
            </a:r>
            <a:endParaRPr kumimoji="1" lang="zh-CN" altLang="en-US" sz="2000" b="1" dirty="0">
              <a:solidFill>
                <a:srgbClr val="FF0000"/>
              </a:solidFill>
            </a:endParaRPr>
          </a:p>
        </p:txBody>
      </p:sp>
    </p:spTree>
    <p:extLst>
      <p:ext uri="{BB962C8B-B14F-4D97-AF65-F5344CB8AC3E}">
        <p14:creationId xmlns:p14="http://schemas.microsoft.com/office/powerpoint/2010/main" val="370514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900" decel="100000" fill="hold"/>
                                        <p:tgtEl>
                                          <p:spTgt spid="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选择题：下面说法正确的是（     ）</a:t>
            </a:r>
            <a:endParaRPr lang="en-US" altLang="zh-CN" dirty="0"/>
          </a:p>
          <a:p>
            <a:pPr marL="342900" lvl="1" indent="0">
              <a:buNone/>
            </a:pPr>
            <a:r>
              <a:rPr lang="en-US" altLang="zh-CN" dirty="0"/>
              <a:t>A. Google</a:t>
            </a:r>
            <a:r>
              <a:rPr lang="zh-CN" altLang="en-US" dirty="0"/>
              <a:t>的算法可以完全杜绝网页搜索作弊者</a:t>
            </a:r>
            <a:endParaRPr lang="en-US" altLang="zh-CN" dirty="0"/>
          </a:p>
          <a:p>
            <a:pPr marL="342900" lvl="1" indent="0">
              <a:buNone/>
            </a:pPr>
            <a:r>
              <a:rPr lang="en-US" altLang="zh-CN" dirty="0"/>
              <a:t>B. PageRank</a:t>
            </a:r>
            <a:r>
              <a:rPr lang="zh-CN" altLang="en-US" dirty="0"/>
              <a:t>是</a:t>
            </a:r>
            <a:r>
              <a:rPr lang="en-US" altLang="zh-CN" dirty="0"/>
              <a:t>Google</a:t>
            </a:r>
            <a:r>
              <a:rPr lang="zh-CN" altLang="en-US" dirty="0"/>
              <a:t>搜索引擎的唯一算法</a:t>
            </a:r>
            <a:endParaRPr lang="en-US" altLang="zh-CN" dirty="0"/>
          </a:p>
          <a:p>
            <a:pPr marL="342900" lvl="1" indent="0">
              <a:buNone/>
            </a:pPr>
            <a:r>
              <a:rPr lang="en-US" altLang="zh-CN" dirty="0"/>
              <a:t>C. </a:t>
            </a:r>
            <a:r>
              <a:rPr lang="zh-CN" altLang="en-US" dirty="0"/>
              <a:t>经过足够多次网页冲浪，停留概率大的网页的重要性较高</a:t>
            </a:r>
            <a:endParaRPr lang="en-US" altLang="zh-CN" dirty="0"/>
          </a:p>
          <a:p>
            <a:pPr marL="342900" lvl="1" indent="0">
              <a:buNone/>
            </a:pPr>
            <a:r>
              <a:rPr lang="en-US" altLang="zh-CN" dirty="0"/>
              <a:t>D. </a:t>
            </a:r>
            <a:r>
              <a:rPr lang="zh-CN" altLang="en-US" dirty="0"/>
              <a:t>垃圾农场中的可达网页是作弊者完全控制的网页</a:t>
            </a:r>
            <a:endParaRPr lang="en-US" altLang="zh-CN" dirty="0"/>
          </a:p>
          <a:p>
            <a:r>
              <a:rPr lang="zh-CN" altLang="en-US" dirty="0"/>
              <a:t>判断题：删除终止点得到的</a:t>
            </a:r>
            <a:r>
              <a:rPr lang="en-US" altLang="zh-CN" dirty="0"/>
              <a:t>PageRank</a:t>
            </a:r>
            <a:r>
              <a:rPr lang="zh-CN" altLang="en-US" dirty="0"/>
              <a:t>的值仍然可以被认为是随机冲浪者的概率分布</a:t>
            </a:r>
            <a:endParaRPr lang="en-US" altLang="zh-CN" dirty="0"/>
          </a:p>
          <a:p>
            <a:r>
              <a:rPr lang="zh-CN" altLang="en-US" dirty="0"/>
              <a:t>计算题：写出下图对应的转移矩阵，并计算初始概率分布向量为</a:t>
            </a:r>
            <a:r>
              <a:rPr lang="en-US" altLang="zh-CN" dirty="0"/>
              <a:t>[1/3, 1/3, 1/3]</a:t>
            </a:r>
            <a:r>
              <a:rPr lang="zh-CN" altLang="en-US" dirty="0"/>
              <a:t>时下一步的概率分布向量。</a:t>
            </a:r>
          </a:p>
        </p:txBody>
      </p:sp>
      <p:sp>
        <p:nvSpPr>
          <p:cNvPr id="4" name="灯片编号占位符 3"/>
          <p:cNvSpPr>
            <a:spLocks noGrp="1"/>
          </p:cNvSpPr>
          <p:nvPr>
            <p:ph type="sldNum" sz="quarter" idx="12"/>
          </p:nvPr>
        </p:nvSpPr>
        <p:spPr/>
        <p:txBody>
          <a:bodyPr/>
          <a:lstStyle/>
          <a:p>
            <a:fld id="{19B12225-5612-419B-A8D5-4B8EEE4C217E}" type="slidenum">
              <a:rPr lang="en-US" smtClean="0"/>
              <a:pPr/>
              <a:t>70</a:t>
            </a:fld>
            <a:endParaRPr lang="en-US"/>
          </a:p>
        </p:txBody>
      </p:sp>
      <p:pic>
        <p:nvPicPr>
          <p:cNvPr id="5" name="图片 4"/>
          <p:cNvPicPr>
            <a:picLocks noChangeAspect="1"/>
          </p:cNvPicPr>
          <p:nvPr/>
        </p:nvPicPr>
        <p:blipFill>
          <a:blip r:embed="rId2"/>
          <a:stretch>
            <a:fillRect/>
          </a:stretch>
        </p:blipFill>
        <p:spPr>
          <a:xfrm>
            <a:off x="3276600" y="4800600"/>
            <a:ext cx="2057400" cy="1916242"/>
          </a:xfrm>
          <a:prstGeom prst="rect">
            <a:avLst/>
          </a:prstGeom>
        </p:spPr>
      </p:pic>
    </p:spTree>
    <p:extLst>
      <p:ext uri="{BB962C8B-B14F-4D97-AF65-F5344CB8AC3E}">
        <p14:creationId xmlns:p14="http://schemas.microsoft.com/office/powerpoint/2010/main" val="152242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8</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5.1.1</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早期的搜索引擎及词项作弊</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71450" y="2283716"/>
            <a:ext cx="4857750" cy="3511295"/>
          </a:xfrm>
          <a:prstGeom prst="rect">
            <a:avLst/>
          </a:prstGeom>
        </p:spPr>
        <p:txBody>
          <a:bodyPr vert="horz" lIns="41148" tIns="68580" rtlCol="0">
            <a:normAutofit fontScale="85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lnSpc>
                <a:spcPct val="120000"/>
              </a:lnSpc>
              <a:spcAft>
                <a:spcPts val="900"/>
              </a:spcAft>
              <a:buNone/>
            </a:pP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网络爬虫</a:t>
            </a:r>
            <a:r>
              <a:rPr lang="zh-CN" altLang="en-US" sz="2250" dirty="0">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是一种按照一定的规则，自动地抓取万维网信息的程序或者脚本。另外一些不常使用的名字还有蚂蚁、自动索引、模拟程序或者蠕虫。</a:t>
            </a:r>
            <a:endPar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nSpc>
                <a:spcPct val="120000"/>
              </a:lnSpc>
              <a:spcAft>
                <a:spcPts val="900"/>
              </a:spcAft>
              <a:buNone/>
            </a:pP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在谷歌之前出现过很多搜索引擎。其中大部分都是利用网络爬虫从</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Web</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上抓取数据，然后通过倒排索引方式列出每个页面所包含的词项</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(term</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，通常为词或者其他非空格字符组成的字符串</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。倒排索引</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(inverted index)</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是一种很容易从给定词项找到</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指向</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它所在的所有网页位置的数据结构</a:t>
            </a: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p>
        </p:txBody>
      </p:sp>
      <p:pic>
        <p:nvPicPr>
          <p:cNvPr id="3" name="图片 2"/>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5054203" y="1810093"/>
            <a:ext cx="3909060" cy="3995633"/>
          </a:xfrm>
          <a:prstGeom prst="rect">
            <a:avLst/>
          </a:prstGeom>
        </p:spPr>
      </p:pic>
    </p:spTree>
    <p:extLst>
      <p:ext uri="{BB962C8B-B14F-4D97-AF65-F5344CB8AC3E}">
        <p14:creationId xmlns:p14="http://schemas.microsoft.com/office/powerpoint/2010/main" val="2364393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300" dirty="0">
                <a:latin typeface="Cambria Math" panose="02040503050406030204" pitchFamily="18" charset="0"/>
                <a:ea typeface="Cambria Math" panose="02040503050406030204" pitchFamily="18" charset="0"/>
                <a:cs typeface="萝莉体 第二版" panose="02000500000000000000" pitchFamily="2" charset="-122"/>
              </a:rPr>
              <a:t>5.1  </a:t>
            </a:r>
            <a:r>
              <a:rPr lang="en-US" altLang="zh-CN" sz="3300" dirty="0">
                <a:latin typeface="Cambria Math" panose="02040503050406030204" pitchFamily="18" charset="0"/>
                <a:ea typeface="萝莉体 第二版" panose="02000500000000000000" pitchFamily="2" charset="-122"/>
                <a:cs typeface="萝莉体 第二版" panose="02000500000000000000" pitchFamily="2" charset="-122"/>
              </a:rPr>
              <a:t>PageRank</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9</a:t>
            </a:fld>
            <a:endParaRPr lang="en-US"/>
          </a:p>
        </p:txBody>
      </p:sp>
      <p:sp>
        <p:nvSpPr>
          <p:cNvPr id="13" name="内容占位符 2"/>
          <p:cNvSpPr>
            <a:spLocks noGrp="1"/>
          </p:cNvSpPr>
          <p:nvPr>
            <p:ph idx="1"/>
          </p:nvPr>
        </p:nvSpPr>
        <p:spPr>
          <a:xfrm>
            <a:off x="285750" y="1655066"/>
            <a:ext cx="8401050" cy="628650"/>
          </a:xfrm>
        </p:spPr>
        <p:txBody>
          <a:bodyPr>
            <a:normAutofit/>
          </a:bodyPr>
          <a:lstStyle/>
          <a:p>
            <a:pPr marL="89154" indent="0">
              <a:spcAft>
                <a:spcPts val="900"/>
              </a:spcAft>
              <a:buNone/>
            </a:pPr>
            <a:r>
              <a:rPr lang="en-US" altLang="zh-CN" sz="2475" dirty="0">
                <a:latin typeface="Cambria Math" panose="02040503050406030204" pitchFamily="18" charset="0"/>
                <a:ea typeface="Cambria Math" panose="02040503050406030204" pitchFamily="18" charset="0"/>
                <a:cs typeface="萝莉体 第二版" panose="02000500000000000000" pitchFamily="2" charset="-122"/>
              </a:rPr>
              <a:t>5.1.1</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早期的搜索引擎及词项作弊</a:t>
            </a:r>
            <a:endParaRPr lang="en-US" altLang="zh-CN" sz="2475" dirty="0">
              <a:latin typeface="Cambria Math" panose="02040503050406030204" pitchFamily="18" charset="0"/>
              <a:ea typeface="Cambria Math" panose="02040503050406030204" pitchFamily="18" charset="0"/>
              <a:cs typeface="萝莉体 第二版" panose="02000500000000000000" pitchFamily="2" charset="-122"/>
            </a:endParaRPr>
          </a:p>
        </p:txBody>
      </p:sp>
      <p:sp>
        <p:nvSpPr>
          <p:cNvPr id="6" name="内容占位符 2"/>
          <p:cNvSpPr txBox="1">
            <a:spLocks/>
          </p:cNvSpPr>
          <p:nvPr/>
        </p:nvSpPr>
        <p:spPr>
          <a:xfrm>
            <a:off x="171450" y="2171701"/>
            <a:ext cx="4857750" cy="3829049"/>
          </a:xfrm>
          <a:prstGeom prst="rect">
            <a:avLst/>
          </a:prstGeom>
        </p:spPr>
        <p:txBody>
          <a:bodyPr vert="horz" lIns="41148" tIns="6858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排序关键</a:t>
            </a:r>
            <a:endPar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词项出现在网页头部，相关性增加</a:t>
            </a:r>
            <a:endPar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n"/>
            </a:pPr>
            <a:r>
              <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250" dirty="0">
                <a:solidFill>
                  <a:schemeClr val="accent1">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词项的出现次数越多，相关性增加。</a:t>
            </a:r>
            <a:endParaRPr lang="en-US" altLang="zh-CN" sz="2250" dirty="0">
              <a:solidFill>
                <a:schemeClr val="accent1">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spcAft>
                <a:spcPts val="900"/>
              </a:spcAft>
              <a:buNone/>
            </a:pPr>
            <a:r>
              <a:rPr lang="zh-CN" altLang="en-US"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出现作弊情况</a:t>
            </a:r>
            <a:endPar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Ø"/>
            </a:pPr>
            <a:r>
              <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在网页隐藏字体</a:t>
            </a:r>
            <a:endParaRPr lang="en-US" altLang="zh-CN" sz="2250"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spcAft>
                <a:spcPts val="900"/>
              </a:spcAft>
              <a:buFont typeface="Wingdings" panose="05000000000000000000" pitchFamily="2" charset="2"/>
              <a:buChar char="Ø"/>
            </a:pPr>
            <a:r>
              <a:rPr lang="en-US" altLang="zh-CN" sz="2250" dirty="0">
                <a:solidFill>
                  <a:schemeClr val="tx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250"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文字重复上千次</a:t>
            </a:r>
            <a:endParaRPr lang="en-US" altLang="zh-CN" sz="2250"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spcAft>
                <a:spcPts val="900"/>
              </a:spcAft>
              <a:buNone/>
            </a:pPr>
            <a:r>
              <a:rPr lang="zh-CN" altLang="en-US" sz="2250"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词项作弊  </a:t>
            </a:r>
            <a:r>
              <a:rPr lang="en-US" altLang="zh-CN" sz="2250"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term spam</a:t>
            </a:r>
          </a:p>
        </p:txBody>
      </p:sp>
      <p:pic>
        <p:nvPicPr>
          <p:cNvPr id="4" name="图片 3"/>
          <p:cNvPicPr>
            <a:picLocks noChangeAspect="1"/>
          </p:cNvPicPr>
          <p:nvPr/>
        </p:nvPicPr>
        <p:blipFill>
          <a:blip r:embed="rId3">
            <a:clrChange>
              <a:clrFrom>
                <a:srgbClr val="F6F6F6"/>
              </a:clrFrom>
              <a:clrTo>
                <a:srgbClr val="F6F6F6">
                  <a:alpha val="0"/>
                </a:srgbClr>
              </a:clrTo>
            </a:clrChange>
          </a:blip>
          <a:stretch>
            <a:fillRect/>
          </a:stretch>
        </p:blipFill>
        <p:spPr>
          <a:xfrm>
            <a:off x="5062213" y="1832886"/>
            <a:ext cx="3876047" cy="3969268"/>
          </a:xfrm>
          <a:prstGeom prst="rect">
            <a:avLst/>
          </a:prstGeom>
        </p:spPr>
      </p:pic>
    </p:spTree>
    <p:extLst>
      <p:ext uri="{BB962C8B-B14F-4D97-AF65-F5344CB8AC3E}">
        <p14:creationId xmlns:p14="http://schemas.microsoft.com/office/powerpoint/2010/main" val="26652983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solidFill>
          <a:schemeClr val="accent2">
            <a:lumMod val="40000"/>
            <a:lumOff val="60000"/>
          </a:schemeClr>
        </a:solidFill>
        <a:ln w="38100">
          <a:solidFill>
            <a:srgbClr val="0070C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53975">
          <a:solidFill>
            <a:schemeClr val="accent4">
              <a:lumMod val="75000"/>
            </a:schemeClr>
          </a:solidFill>
          <a:prstDash val="solid"/>
          <a:headEnd type="none"/>
          <a:tailEnd type="stealth" w="lg" len="lg"/>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56327</TotalTime>
  <Words>6969</Words>
  <Application>Microsoft Macintosh PowerPoint</Application>
  <PresentationFormat>全屏显示(4:3)</PresentationFormat>
  <Paragraphs>592</Paragraphs>
  <Slides>70</Slides>
  <Notes>68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70</vt:i4>
      </vt:variant>
    </vt:vector>
  </HeadingPairs>
  <TitlesOfParts>
    <vt:vector size="82" baseType="lpstr">
      <vt:lpstr>方正卡通简体</vt:lpstr>
      <vt:lpstr>萝莉体 第二版</vt:lpstr>
      <vt:lpstr>文道楷体</vt:lpstr>
      <vt:lpstr>Arial</vt:lpstr>
      <vt:lpstr>Bahnschrift</vt:lpstr>
      <vt:lpstr>Calibri</vt:lpstr>
      <vt:lpstr>Cambria Math</vt:lpstr>
      <vt:lpstr>Corbel</vt:lpstr>
      <vt:lpstr>Verdana</vt:lpstr>
      <vt:lpstr>Wingdings</vt:lpstr>
      <vt:lpstr>Wingdings 2</vt:lpstr>
      <vt:lpstr>Module</vt:lpstr>
      <vt:lpstr>PowerPoint 演示文稿</vt:lpstr>
      <vt:lpstr>第5章教学大纲要求</vt:lpstr>
      <vt:lpstr>第5章教学大纲要求</vt:lpstr>
      <vt:lpstr>第5章教学大纲要求</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5.1  PageRank</vt:lpstr>
      <vt:lpstr>5.2   PageRank的快速计算</vt:lpstr>
      <vt:lpstr>5.2   PageRank的快速计算</vt:lpstr>
      <vt:lpstr>5.2   PageRank的快速计算</vt:lpstr>
      <vt:lpstr>5.2   PageRank的快速计算</vt:lpstr>
      <vt:lpstr>5.2   PageRank的快速计算</vt:lpstr>
      <vt:lpstr>第二章回顾</vt:lpstr>
      <vt:lpstr>第二章回顾</vt:lpstr>
      <vt:lpstr>第二章回顾</vt:lpstr>
      <vt:lpstr>第二章回顾</vt:lpstr>
      <vt:lpstr>第二章回顾</vt:lpstr>
      <vt:lpstr>5.2   PageRank的快速计算</vt:lpstr>
      <vt:lpstr>5.2   PageRank的快速计算</vt:lpstr>
      <vt:lpstr>5.2   PageRank的快速计算</vt:lpstr>
      <vt:lpstr>5.2   PageRank的快速计算</vt:lpstr>
      <vt:lpstr>5.2   PageRank的快速计算</vt:lpstr>
      <vt:lpstr>5.2   PageRank的快速计算</vt:lpstr>
      <vt:lpstr>5.2   PageRank的快速计算</vt:lpstr>
      <vt:lpstr>5.2   PageRank的快速计算</vt:lpstr>
      <vt:lpstr>5.3   面向主题的PageRank</vt:lpstr>
      <vt:lpstr>5.3   面向主题的PageRank</vt:lpstr>
      <vt:lpstr>5.3   面向主题的PageRank</vt:lpstr>
      <vt:lpstr>5.3   面向主题的PageRank</vt:lpstr>
      <vt:lpstr>5.3   面向主题的PageRank</vt:lpstr>
      <vt:lpstr>5.3   面向主题的PageRank</vt:lpstr>
      <vt:lpstr>5.3   面向主题的PageRank</vt:lpstr>
      <vt:lpstr>5.3   面向主题的PageRank</vt:lpstr>
      <vt:lpstr>5.4   链接作弊</vt:lpstr>
      <vt:lpstr>5.4   链接作弊</vt:lpstr>
      <vt:lpstr>5.4   链接作弊</vt:lpstr>
      <vt:lpstr>5.4   链接作弊</vt:lpstr>
      <vt:lpstr>5.4   链接作弊</vt:lpstr>
      <vt:lpstr>5.5   导航页和权威页</vt:lpstr>
      <vt:lpstr>5.5   导航页和权威页</vt:lpstr>
      <vt:lpstr>第五章总结</vt:lpstr>
      <vt:lpstr>第五章总结</vt:lpstr>
      <vt:lpstr>练习</vt:lpstr>
      <vt:lpstr>作业</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智一 谭</cp:lastModifiedBy>
  <cp:revision>2494</cp:revision>
  <cp:lastPrinted>2011-10-20T04:01:43Z</cp:lastPrinted>
  <dcterms:created xsi:type="dcterms:W3CDTF">2009-06-12T17:14:38Z</dcterms:created>
  <dcterms:modified xsi:type="dcterms:W3CDTF">2024-06-04T08:59:52Z</dcterms:modified>
</cp:coreProperties>
</file>